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0"/>
  </p:notesMasterIdLst>
  <p:sldIdLst>
    <p:sldId id="257" r:id="rId3"/>
    <p:sldId id="263" r:id="rId4"/>
    <p:sldId id="264" r:id="rId5"/>
    <p:sldId id="265" r:id="rId6"/>
    <p:sldId id="266" r:id="rId7"/>
    <p:sldId id="267" r:id="rId8"/>
    <p:sldId id="268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00"/>
  </p:normalViewPr>
  <p:slideViewPr>
    <p:cSldViewPr>
      <p:cViewPr varScale="1">
        <p:scale>
          <a:sx n="92" d="100"/>
          <a:sy n="92" d="100"/>
        </p:scale>
        <p:origin x="13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D5F1C7-BD0B-419B-9DCC-213A9D565C91}" type="datetimeFigureOut">
              <a:rPr lang="it-IT" smtClean="0"/>
              <a:t>18/08/2017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F14FC2-4F14-4F29-B6B4-CD50CB89D2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955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F14FC2-4F14-4F29-B6B4-CD50CB89D23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9823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F14FC2-4F14-4F29-B6B4-CD50CB89D239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11314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F14FC2-4F14-4F29-B6B4-CD50CB89D239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17715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F14FC2-4F14-4F29-B6B4-CD50CB89D239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23698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F14FC2-4F14-4F29-B6B4-CD50CB89D239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52749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F14FC2-4F14-4F29-B6B4-CD50CB89D239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4798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F5238D-5D41-41E2-AB24-9F763943F034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8903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72A10A-FD9B-4D59-BD79-7BEF9CA47FE1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714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B37E5-36BD-4D59-9DB0-78B364AB74A3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6708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olo, diagramma o organi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it-IT" smtClean="0"/>
              <a:t>Fare clic sull'icona per aggiungere un elemento grafico SmartArt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24600"/>
            <a:ext cx="2133600" cy="396875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396875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396875"/>
          </a:xfrm>
        </p:spPr>
        <p:txBody>
          <a:bodyPr/>
          <a:lstStyle>
            <a:lvl1pPr>
              <a:defRPr/>
            </a:lvl1pPr>
          </a:lstStyle>
          <a:p>
            <a:fld id="{5D96062C-1F2A-428F-8347-77B5352B904E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0166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86419D-4ADE-4DDA-9BE6-E6F84E66DD19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5624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6FEA99-875D-4BE4-848D-D53621E302CD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9671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239674-8FBB-4BCB-BBBE-4E09F9CC2886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3416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A4546D-E25A-4A83-B4DD-421F0677B35F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7679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5E72F5-5F67-4408-8F56-81CFBFBCE585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3932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6643D-3F7E-4BB0-8CEA-1C5BD012C2DC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8524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F2FCBD-8375-417F-8F44-9789970300B3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8154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A76D40-472D-486F-8D0F-B93429B9D2EF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1055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BD6B57EF-20B8-4288-9373-EE13333C7B53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48667"/>
          </a:xfrm>
          <a:noFill/>
        </p:spPr>
        <p:txBody>
          <a:bodyPr/>
          <a:lstStyle/>
          <a:p>
            <a:r>
              <a:rPr lang="it-IT" sz="2400" b="1" u="sng" dirty="0" smtClean="0"/>
              <a:t>ORGANIGRAMMA/MANSIONARIO (giugno 2017)</a:t>
            </a:r>
            <a:endParaRPr lang="it-IT" sz="2400" b="1" u="sng" dirty="0"/>
          </a:p>
        </p:txBody>
      </p:sp>
      <p:grpSp>
        <p:nvGrpSpPr>
          <p:cNvPr id="2" name="Organization Chart 3"/>
          <p:cNvGrpSpPr>
            <a:grpSpLocks/>
          </p:cNvGrpSpPr>
          <p:nvPr/>
        </p:nvGrpSpPr>
        <p:grpSpPr bwMode="auto">
          <a:xfrm>
            <a:off x="439419" y="1536870"/>
            <a:ext cx="4523199" cy="4193415"/>
            <a:chOff x="285" y="1107"/>
            <a:chExt cx="2198" cy="2117"/>
          </a:xfrm>
        </p:grpSpPr>
        <p:cxnSp>
          <p:nvCxnSpPr>
            <p:cNvPr id="3082" name="_s3082"/>
            <p:cNvCxnSpPr>
              <a:cxnSpLocks noChangeShapeType="1"/>
              <a:stCxn id="6" idx="1"/>
              <a:endCxn id="3" idx="2"/>
            </p:cNvCxnSpPr>
            <p:nvPr/>
          </p:nvCxnSpPr>
          <p:spPr bwMode="auto">
            <a:xfrm rot="10800000">
              <a:off x="693" y="1393"/>
              <a:ext cx="184" cy="1737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84" name="_s3084"/>
            <p:cNvCxnSpPr>
              <a:cxnSpLocks noChangeShapeType="1"/>
              <a:stCxn id="4" idx="1"/>
              <a:endCxn id="3" idx="2"/>
            </p:cNvCxnSpPr>
            <p:nvPr/>
          </p:nvCxnSpPr>
          <p:spPr bwMode="auto">
            <a:xfrm rot="10800000">
              <a:off x="693" y="1393"/>
              <a:ext cx="198" cy="137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3085"/>
            <p:cNvSpPr>
              <a:spLocks noChangeArrowheads="1"/>
            </p:cNvSpPr>
            <p:nvPr/>
          </p:nvSpPr>
          <p:spPr bwMode="auto">
            <a:xfrm>
              <a:off x="285" y="1107"/>
              <a:ext cx="815" cy="286"/>
            </a:xfrm>
            <a:prstGeom prst="bracketPair">
              <a:avLst>
                <a:gd name="adj" fmla="val 0"/>
              </a:avLst>
            </a:prstGeom>
            <a:solidFill>
              <a:schemeClr val="folHlink">
                <a:alpha val="50000"/>
              </a:schemeClr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33530" tIns="16765" rIns="33530" bIns="16765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it-IT" sz="1200" dirty="0" smtClean="0"/>
                <a:t>SETTORE IMPIANTI</a:t>
              </a:r>
            </a:p>
            <a:p>
              <a:pPr algn="ctr"/>
              <a:r>
                <a:rPr lang="it-IT" sz="1200" dirty="0" smtClean="0"/>
                <a:t>(</a:t>
              </a:r>
              <a:r>
                <a:rPr lang="it-IT" sz="1200" dirty="0" err="1" smtClean="0"/>
                <a:t>stefano</a:t>
              </a:r>
              <a:r>
                <a:rPr lang="it-IT" sz="1200" dirty="0" smtClean="0"/>
                <a:t> </a:t>
              </a:r>
              <a:r>
                <a:rPr lang="it-IT" sz="1200" dirty="0" err="1" smtClean="0"/>
                <a:t>govoni</a:t>
              </a:r>
              <a:r>
                <a:rPr lang="it-IT" sz="1200" dirty="0" smtClean="0"/>
                <a:t>)</a:t>
              </a:r>
              <a:endParaRPr lang="it-IT" sz="1200" dirty="0"/>
            </a:p>
          </p:txBody>
        </p:sp>
        <p:sp>
          <p:nvSpPr>
            <p:cNvPr id="4" name="_s3086"/>
            <p:cNvSpPr>
              <a:spLocks noChangeArrowheads="1"/>
            </p:cNvSpPr>
            <p:nvPr/>
          </p:nvSpPr>
          <p:spPr bwMode="auto">
            <a:xfrm>
              <a:off x="891" y="1435"/>
              <a:ext cx="1349" cy="189"/>
            </a:xfrm>
            <a:prstGeom prst="bracketPair">
              <a:avLst>
                <a:gd name="adj" fmla="val 0"/>
              </a:avLst>
            </a:prstGeom>
            <a:solidFill>
              <a:schemeClr val="accent2">
                <a:alpha val="50000"/>
              </a:schemeClr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33530" tIns="16765" rIns="33530" bIns="16765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it-IT" sz="1000" dirty="0" smtClean="0"/>
                <a:t>ACCETTAZIONE/SMALTIMENTO/RECUPERO</a:t>
              </a:r>
            </a:p>
            <a:p>
              <a:pPr algn="ctr"/>
              <a:r>
                <a:rPr lang="it-IT" sz="1000" dirty="0" smtClean="0"/>
                <a:t>(</a:t>
              </a:r>
              <a:r>
                <a:rPr lang="it-IT" sz="1000" dirty="0" err="1" smtClean="0"/>
                <a:t>giovanni</a:t>
              </a:r>
              <a:r>
                <a:rPr lang="it-IT" sz="1000" dirty="0" smtClean="0"/>
                <a:t> </a:t>
              </a:r>
              <a:r>
                <a:rPr lang="it-IT" sz="1000" dirty="0" err="1" smtClean="0"/>
                <a:t>camatarri</a:t>
              </a:r>
              <a:r>
                <a:rPr lang="it-IT" sz="1000" dirty="0" smtClean="0"/>
                <a:t>)</a:t>
              </a:r>
              <a:endParaRPr lang="it-IT" sz="1000" dirty="0"/>
            </a:p>
          </p:txBody>
        </p:sp>
        <p:sp>
          <p:nvSpPr>
            <p:cNvPr id="5" name="_s3087"/>
            <p:cNvSpPr>
              <a:spLocks noChangeArrowheads="1"/>
            </p:cNvSpPr>
            <p:nvPr/>
          </p:nvSpPr>
          <p:spPr bwMode="auto">
            <a:xfrm>
              <a:off x="894" y="2629"/>
              <a:ext cx="1399" cy="189"/>
            </a:xfrm>
            <a:prstGeom prst="bracketPair">
              <a:avLst>
                <a:gd name="adj" fmla="val 0"/>
              </a:avLst>
            </a:prstGeom>
            <a:solidFill>
              <a:schemeClr val="accent2">
                <a:alpha val="50000"/>
              </a:schemeClr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33530" tIns="16765" rIns="33530" bIns="16765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it-IT" sz="1000" dirty="0" smtClean="0"/>
                <a:t>PIATTAFORMA ECOLOGICA R13 _ D15 + RDM</a:t>
              </a:r>
            </a:p>
            <a:p>
              <a:pPr algn="ctr"/>
              <a:r>
                <a:rPr lang="it-IT" sz="1000" dirty="0" smtClean="0"/>
                <a:t>(</a:t>
              </a:r>
              <a:r>
                <a:rPr lang="it-IT" sz="1000" dirty="0" err="1" smtClean="0"/>
                <a:t>stefano</a:t>
              </a:r>
              <a:r>
                <a:rPr lang="it-IT" sz="1000" dirty="0" smtClean="0"/>
                <a:t> </a:t>
              </a:r>
              <a:r>
                <a:rPr lang="it-IT" sz="1000" dirty="0" err="1" smtClean="0"/>
                <a:t>govoni</a:t>
              </a:r>
              <a:r>
                <a:rPr lang="it-IT" sz="1000" dirty="0" smtClean="0"/>
                <a:t>)</a:t>
              </a:r>
              <a:endParaRPr lang="it-IT" sz="1000" dirty="0"/>
            </a:p>
          </p:txBody>
        </p:sp>
        <p:sp>
          <p:nvSpPr>
            <p:cNvPr id="6" name="_s3088"/>
            <p:cNvSpPr>
              <a:spLocks noChangeArrowheads="1"/>
            </p:cNvSpPr>
            <p:nvPr/>
          </p:nvSpPr>
          <p:spPr bwMode="auto">
            <a:xfrm>
              <a:off x="877" y="3035"/>
              <a:ext cx="1606" cy="189"/>
            </a:xfrm>
            <a:prstGeom prst="bracketPair">
              <a:avLst>
                <a:gd name="adj" fmla="val 0"/>
              </a:avLst>
            </a:prstGeom>
            <a:solidFill>
              <a:schemeClr val="accent2">
                <a:alpha val="50000"/>
              </a:schemeClr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33530" tIns="16765" rIns="33530" bIns="16765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it-IT" sz="1000" dirty="0" smtClean="0"/>
                <a:t>SERVIZI AMMINISTRATIVI (DATI/STATISTICHE/ALBO)</a:t>
              </a:r>
            </a:p>
            <a:p>
              <a:pPr algn="ctr"/>
              <a:r>
                <a:rPr lang="it-IT" sz="1000" dirty="0" smtClean="0"/>
                <a:t>(in distacco a comando - </a:t>
              </a:r>
              <a:r>
                <a:rPr lang="it-IT" sz="1000" dirty="0" err="1" smtClean="0"/>
                <a:t>alex</a:t>
              </a:r>
              <a:r>
                <a:rPr lang="it-IT" sz="1000" dirty="0" smtClean="0"/>
                <a:t> barboni)</a:t>
              </a:r>
              <a:endParaRPr lang="it-IT" sz="1000" dirty="0"/>
            </a:p>
          </p:txBody>
        </p:sp>
      </p:grpSp>
      <p:sp>
        <p:nvSpPr>
          <p:cNvPr id="3096" name="Rectangle 24"/>
          <p:cNvSpPr>
            <a:spLocks noChangeArrowheads="1"/>
          </p:cNvSpPr>
          <p:nvPr/>
        </p:nvSpPr>
        <p:spPr bwMode="auto">
          <a:xfrm>
            <a:off x="5943600" y="4365625"/>
            <a:ext cx="2667000" cy="1727671"/>
          </a:xfrm>
          <a:prstGeom prst="rect">
            <a:avLst/>
          </a:prstGeom>
          <a:ln w="6350">
            <a:solidFill>
              <a:srgbClr val="C0C0C0"/>
            </a:solidFill>
            <a:miter lim="800000"/>
            <a:headEnd/>
            <a:tailEnd/>
          </a:ln>
          <a:effectLst/>
          <a:ex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91440" bIns="91440"/>
          <a:lstStyle/>
          <a:p>
            <a:r>
              <a:rPr lang="it-IT" sz="900" b="1" dirty="0" smtClean="0"/>
              <a:t>IMPIANTI:</a:t>
            </a:r>
            <a:endParaRPr lang="it-IT" sz="900" dirty="0" smtClean="0"/>
          </a:p>
          <a:p>
            <a:pPr marL="171450" indent="-171450">
              <a:buFontTx/>
              <a:buChar char="-"/>
            </a:pPr>
            <a:r>
              <a:rPr lang="it-IT" sz="900" dirty="0" smtClean="0"/>
              <a:t>Coordinamento settore;</a:t>
            </a:r>
          </a:p>
          <a:p>
            <a:pPr marL="171450" indent="-171450">
              <a:buFontTx/>
              <a:buChar char="-"/>
            </a:pPr>
            <a:r>
              <a:rPr lang="it-IT" sz="900" dirty="0" smtClean="0"/>
              <a:t>Rapporto con Enti ed Istituzioni;</a:t>
            </a:r>
          </a:p>
          <a:p>
            <a:pPr marL="171450" indent="-171450">
              <a:buFontTx/>
              <a:buChar char="-"/>
            </a:pPr>
            <a:r>
              <a:rPr lang="it-IT" sz="900" dirty="0" smtClean="0"/>
              <a:t>Relazioni periodiche ed annuali;</a:t>
            </a:r>
          </a:p>
          <a:p>
            <a:pPr marL="171450" indent="-171450">
              <a:buFontTx/>
              <a:buChar char="-"/>
            </a:pPr>
            <a:r>
              <a:rPr lang="it-IT" sz="900" dirty="0" smtClean="0"/>
              <a:t>SISTRI;</a:t>
            </a:r>
          </a:p>
          <a:p>
            <a:pPr marL="171450" indent="-171450">
              <a:buFontTx/>
              <a:buChar char="-"/>
            </a:pPr>
            <a:r>
              <a:rPr lang="it-IT" sz="900" dirty="0" smtClean="0"/>
              <a:t>Verifiche/indagini siti inquinati/bonifiche;</a:t>
            </a:r>
          </a:p>
          <a:p>
            <a:pPr marL="171450" indent="-171450">
              <a:buFontTx/>
              <a:buChar char="-"/>
            </a:pPr>
            <a:r>
              <a:rPr lang="it-IT" sz="900" dirty="0" smtClean="0"/>
              <a:t>Agenzia delle Dogane;</a:t>
            </a:r>
          </a:p>
          <a:p>
            <a:pPr marL="171450" indent="-171450">
              <a:buFontTx/>
              <a:buChar char="-"/>
            </a:pPr>
            <a:r>
              <a:rPr lang="it-IT" sz="900" dirty="0" smtClean="0"/>
              <a:t>Consorzi filiera;</a:t>
            </a:r>
          </a:p>
          <a:p>
            <a:pPr marL="171450" indent="-171450">
              <a:buFontTx/>
              <a:buChar char="-"/>
            </a:pPr>
            <a:r>
              <a:rPr lang="it-IT" sz="900" dirty="0" smtClean="0"/>
              <a:t>Monitoraggi;</a:t>
            </a:r>
          </a:p>
          <a:p>
            <a:pPr marL="171450" indent="-171450">
              <a:buFontTx/>
              <a:buChar char="-"/>
            </a:pPr>
            <a:r>
              <a:rPr lang="it-IT" sz="900" dirty="0" smtClean="0"/>
              <a:t>Officina/mezzi e</a:t>
            </a:r>
          </a:p>
          <a:p>
            <a:pPr marL="171450" indent="-171450">
              <a:buFontTx/>
              <a:buChar char="-"/>
            </a:pPr>
            <a:r>
              <a:rPr lang="it-IT" sz="900" dirty="0" smtClean="0"/>
              <a:t>Responsabile tecnico CAT. 8 .</a:t>
            </a:r>
            <a:endParaRPr lang="it-IT" sz="900" dirty="0"/>
          </a:p>
        </p:txBody>
      </p:sp>
      <p:sp>
        <p:nvSpPr>
          <p:cNvPr id="40" name="_s3087"/>
          <p:cNvSpPr>
            <a:spLocks noChangeArrowheads="1"/>
          </p:cNvSpPr>
          <p:nvPr/>
        </p:nvSpPr>
        <p:spPr bwMode="auto">
          <a:xfrm>
            <a:off x="1692955" y="2886934"/>
            <a:ext cx="2201152" cy="374377"/>
          </a:xfrm>
          <a:prstGeom prst="bracketPair">
            <a:avLst>
              <a:gd name="adj" fmla="val 0"/>
            </a:avLst>
          </a:prstGeom>
          <a:solidFill>
            <a:schemeClr val="accent2">
              <a:alpha val="5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 smtClean="0"/>
              <a:t>AIA/MONITORAGGI E CONTROLLI</a:t>
            </a:r>
          </a:p>
          <a:p>
            <a:pPr algn="ctr"/>
            <a:r>
              <a:rPr lang="it-IT" sz="1000" dirty="0" smtClean="0"/>
              <a:t>(</a:t>
            </a:r>
            <a:r>
              <a:rPr lang="it-IT" sz="1000" dirty="0" err="1" smtClean="0"/>
              <a:t>massimiliano</a:t>
            </a:r>
            <a:r>
              <a:rPr lang="it-IT" sz="1000" dirty="0" smtClean="0"/>
              <a:t> montanari)</a:t>
            </a:r>
            <a:endParaRPr lang="it-IT" sz="1000" dirty="0"/>
          </a:p>
        </p:txBody>
      </p:sp>
      <p:cxnSp>
        <p:nvCxnSpPr>
          <p:cNvPr id="17" name="Connettore 1 16"/>
          <p:cNvCxnSpPr>
            <a:stCxn id="40" idx="1"/>
          </p:cNvCxnSpPr>
          <p:nvPr/>
        </p:nvCxnSpPr>
        <p:spPr>
          <a:xfrm flipH="1" flipV="1">
            <a:off x="1283145" y="3069351"/>
            <a:ext cx="409810" cy="477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Connettore 1 28"/>
          <p:cNvCxnSpPr>
            <a:stCxn id="5" idx="1"/>
          </p:cNvCxnSpPr>
          <p:nvPr/>
        </p:nvCxnSpPr>
        <p:spPr>
          <a:xfrm flipH="1">
            <a:off x="1283146" y="4738881"/>
            <a:ext cx="409516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_s3089"/>
          <p:cNvSpPr>
            <a:spLocks noChangeArrowheads="1"/>
          </p:cNvSpPr>
          <p:nvPr/>
        </p:nvSpPr>
        <p:spPr bwMode="auto">
          <a:xfrm>
            <a:off x="2374119" y="3549275"/>
            <a:ext cx="2657192" cy="501947"/>
          </a:xfrm>
          <a:prstGeom prst="bracketPair">
            <a:avLst>
              <a:gd name="adj" fmla="val 0"/>
            </a:avLst>
          </a:prstGeom>
          <a:solidFill>
            <a:schemeClr val="hlink">
              <a:alpha val="5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 smtClean="0"/>
              <a:t>MONITORAGGI PERIODICI</a:t>
            </a:r>
          </a:p>
          <a:p>
            <a:pPr algn="ctr"/>
            <a:r>
              <a:rPr lang="it-IT" sz="1000" dirty="0" smtClean="0"/>
              <a:t>(</a:t>
            </a:r>
            <a:r>
              <a:rPr lang="it-IT" sz="1000" dirty="0" err="1" smtClean="0"/>
              <a:t>massimiliano</a:t>
            </a:r>
            <a:r>
              <a:rPr lang="it-IT" sz="1000" dirty="0" smtClean="0"/>
              <a:t> montanari)</a:t>
            </a:r>
            <a:endParaRPr lang="it-IT" sz="1000" dirty="0"/>
          </a:p>
          <a:p>
            <a:pPr algn="ctr"/>
            <a:r>
              <a:rPr lang="it-IT" sz="1000" dirty="0"/>
              <a:t>(in distacco a comando – mauro evangelisti</a:t>
            </a:r>
            <a:r>
              <a:rPr lang="it-IT" sz="1000" dirty="0" smtClean="0"/>
              <a:t>)</a:t>
            </a:r>
            <a:endParaRPr lang="it-IT" sz="1000" dirty="0"/>
          </a:p>
        </p:txBody>
      </p:sp>
      <p:cxnSp>
        <p:nvCxnSpPr>
          <p:cNvPr id="41" name="_s3084"/>
          <p:cNvCxnSpPr>
            <a:cxnSpLocks noChangeShapeType="1"/>
          </p:cNvCxnSpPr>
          <p:nvPr/>
        </p:nvCxnSpPr>
        <p:spPr bwMode="auto">
          <a:xfrm rot="10800000">
            <a:off x="2019844" y="3261311"/>
            <a:ext cx="351896" cy="61009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923940" y="6305128"/>
            <a:ext cx="2895600" cy="396875"/>
          </a:xfrm>
        </p:spPr>
        <p:txBody>
          <a:bodyPr/>
          <a:lstStyle/>
          <a:p>
            <a:r>
              <a:rPr lang="it-IT" b="1" dirty="0" smtClean="0"/>
              <a:t>AREA IMPIANTI SPA</a:t>
            </a:r>
          </a:p>
          <a:p>
            <a:r>
              <a:rPr lang="it-IT" b="1" dirty="0" smtClean="0"/>
              <a:t>Via A. Volta, 26/A – COPPARO FERRARA</a:t>
            </a:r>
            <a:endParaRPr lang="it-IT" b="1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6062C-1F2A-428F-8347-77B5352B904E}" type="slidenum">
              <a:rPr lang="it-IT" b="1" smtClean="0"/>
              <a:pPr/>
              <a:t>1</a:t>
            </a:fld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65972"/>
          </a:xfrm>
          <a:noFill/>
        </p:spPr>
        <p:txBody>
          <a:bodyPr/>
          <a:lstStyle/>
          <a:p>
            <a:r>
              <a:rPr lang="it-IT" sz="2400" b="1" u="sng" dirty="0" smtClean="0"/>
              <a:t>ORGANIGRAMMA/MANSIONARIO (giugno 2017)</a:t>
            </a:r>
            <a:endParaRPr lang="it-IT" sz="2400" b="1" u="sng" dirty="0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923940" y="6305128"/>
            <a:ext cx="2895600" cy="396875"/>
          </a:xfrm>
        </p:spPr>
        <p:txBody>
          <a:bodyPr/>
          <a:lstStyle/>
          <a:p>
            <a:r>
              <a:rPr lang="it-IT" b="1" dirty="0" smtClean="0"/>
              <a:t>AREA IMPIANTI SPA</a:t>
            </a:r>
          </a:p>
          <a:p>
            <a:r>
              <a:rPr lang="it-IT" b="1" dirty="0" smtClean="0"/>
              <a:t>Via A. Volta, 26/A – COPPARO FERRARA</a:t>
            </a:r>
            <a:endParaRPr lang="it-IT" b="1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6062C-1F2A-428F-8347-77B5352B904E}" type="slidenum">
              <a:rPr lang="it-IT" b="1" smtClean="0"/>
              <a:pPr/>
              <a:t>2</a:t>
            </a:fld>
            <a:endParaRPr lang="it-IT" b="1" dirty="0"/>
          </a:p>
        </p:txBody>
      </p:sp>
      <p:sp>
        <p:nvSpPr>
          <p:cNvPr id="18" name="Rectangle 24"/>
          <p:cNvSpPr>
            <a:spLocks noChangeArrowheads="1"/>
          </p:cNvSpPr>
          <p:nvPr/>
        </p:nvSpPr>
        <p:spPr bwMode="auto">
          <a:xfrm>
            <a:off x="5186670" y="623474"/>
            <a:ext cx="3586439" cy="1810318"/>
          </a:xfrm>
          <a:prstGeom prst="rect">
            <a:avLst/>
          </a:prstGeom>
          <a:ln w="6350">
            <a:solidFill>
              <a:srgbClr val="C0C0C0"/>
            </a:solidFill>
            <a:miter lim="800000"/>
            <a:headEnd/>
            <a:tailEnd/>
          </a:ln>
          <a:effectLst/>
          <a:ex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91440" bIns="91440"/>
          <a:lstStyle/>
          <a:p>
            <a:r>
              <a:rPr lang="it-IT" sz="900" b="1" dirty="0" smtClean="0"/>
              <a:t>ACCETTAZIONE/SMALTIMENTO/RECUPERO:</a:t>
            </a:r>
          </a:p>
          <a:p>
            <a:r>
              <a:rPr lang="it-IT" sz="900" dirty="0"/>
              <a:t>- controllo amministrativo del </a:t>
            </a:r>
            <a:r>
              <a:rPr lang="it-IT" sz="900" dirty="0" smtClean="0"/>
              <a:t>conferimento;</a:t>
            </a:r>
            <a:endParaRPr lang="it-IT" sz="900" dirty="0"/>
          </a:p>
          <a:p>
            <a:r>
              <a:rPr lang="it-IT" sz="900" dirty="0"/>
              <a:t>- gestione impianti di </a:t>
            </a:r>
            <a:r>
              <a:rPr lang="it-IT" sz="900" dirty="0" smtClean="0"/>
              <a:t>smaltimento/recupero (coltivazione </a:t>
            </a:r>
            <a:r>
              <a:rPr lang="it-IT" sz="900" dirty="0"/>
              <a:t>e post </a:t>
            </a:r>
            <a:r>
              <a:rPr lang="it-IT" sz="900" dirty="0" err="1" smtClean="0"/>
              <a:t>mortem</a:t>
            </a:r>
            <a:r>
              <a:rPr lang="it-IT" sz="900" dirty="0" smtClean="0"/>
              <a:t>);</a:t>
            </a:r>
            <a:endParaRPr lang="it-IT" sz="900" dirty="0"/>
          </a:p>
          <a:p>
            <a:r>
              <a:rPr lang="it-IT" sz="900" dirty="0"/>
              <a:t>- coordinamento del </a:t>
            </a:r>
            <a:r>
              <a:rPr lang="it-IT" sz="900" dirty="0" smtClean="0"/>
              <a:t>personale;</a:t>
            </a:r>
            <a:endParaRPr lang="it-IT" sz="900" dirty="0"/>
          </a:p>
          <a:p>
            <a:r>
              <a:rPr lang="it-IT" sz="900" dirty="0"/>
              <a:t>- gestione amministrativa rifiuti </a:t>
            </a:r>
            <a:r>
              <a:rPr lang="it-IT" sz="900" dirty="0" smtClean="0"/>
              <a:t>conferiti; </a:t>
            </a:r>
            <a:endParaRPr lang="it-IT" sz="900" dirty="0"/>
          </a:p>
          <a:p>
            <a:r>
              <a:rPr lang="it-IT" sz="900" dirty="0"/>
              <a:t>- controlli e adempimenti nel rispetto delle autorizzazioni </a:t>
            </a:r>
            <a:r>
              <a:rPr lang="it-IT" sz="900" dirty="0" smtClean="0"/>
              <a:t>vigenti;</a:t>
            </a:r>
            <a:endParaRPr lang="it-IT" sz="900" dirty="0"/>
          </a:p>
          <a:p>
            <a:r>
              <a:rPr lang="it-IT" sz="900" dirty="0"/>
              <a:t>- gestione degli aspetti </a:t>
            </a:r>
            <a:r>
              <a:rPr lang="it-IT" sz="900" dirty="0" smtClean="0"/>
              <a:t>contrattuali (limitatamente </a:t>
            </a:r>
            <a:r>
              <a:rPr lang="it-IT" sz="900" dirty="0"/>
              <a:t>ai rifiuti </a:t>
            </a:r>
            <a:r>
              <a:rPr lang="it-IT" sz="900" dirty="0" smtClean="0"/>
              <a:t>conferiti);</a:t>
            </a:r>
            <a:endParaRPr lang="it-IT" sz="900" dirty="0"/>
          </a:p>
          <a:p>
            <a:r>
              <a:rPr lang="it-IT" sz="900" dirty="0"/>
              <a:t>- </a:t>
            </a:r>
            <a:r>
              <a:rPr lang="it-IT" sz="900" dirty="0" smtClean="0"/>
              <a:t>sopralluoghi </a:t>
            </a:r>
            <a:r>
              <a:rPr lang="it-IT" sz="900" dirty="0"/>
              <a:t>per verifiche sui rifiuti </a:t>
            </a:r>
            <a:r>
              <a:rPr lang="it-IT" sz="900" dirty="0" smtClean="0"/>
              <a:t>da conferirsi;</a:t>
            </a:r>
            <a:endParaRPr lang="it-IT" sz="900" dirty="0"/>
          </a:p>
          <a:p>
            <a:r>
              <a:rPr lang="it-IT" sz="900" dirty="0"/>
              <a:t>- </a:t>
            </a:r>
            <a:r>
              <a:rPr lang="it-IT" sz="900" dirty="0" smtClean="0"/>
              <a:t>Omologhe e registri C/S;</a:t>
            </a:r>
            <a:endParaRPr lang="it-IT" sz="900" dirty="0"/>
          </a:p>
          <a:p>
            <a:r>
              <a:rPr lang="it-IT" sz="900" dirty="0"/>
              <a:t>- </a:t>
            </a:r>
            <a:r>
              <a:rPr lang="it-IT" sz="900" dirty="0" smtClean="0"/>
              <a:t>MUD e</a:t>
            </a:r>
            <a:endParaRPr lang="it-IT" sz="900" dirty="0"/>
          </a:p>
          <a:p>
            <a:r>
              <a:rPr lang="it-IT" sz="900" dirty="0"/>
              <a:t>- </a:t>
            </a:r>
            <a:r>
              <a:rPr lang="it-IT" sz="900" dirty="0" smtClean="0"/>
              <a:t>SISTRI .</a:t>
            </a:r>
            <a:endParaRPr lang="it-IT" sz="900" dirty="0"/>
          </a:p>
        </p:txBody>
      </p:sp>
      <p:grpSp>
        <p:nvGrpSpPr>
          <p:cNvPr id="19" name="Organization Chart 3"/>
          <p:cNvGrpSpPr>
            <a:grpSpLocks/>
          </p:cNvGrpSpPr>
          <p:nvPr/>
        </p:nvGrpSpPr>
        <p:grpSpPr bwMode="auto">
          <a:xfrm>
            <a:off x="564939" y="1244826"/>
            <a:ext cx="3679472" cy="3965620"/>
            <a:chOff x="695" y="1222"/>
            <a:chExt cx="1788" cy="2002"/>
          </a:xfrm>
        </p:grpSpPr>
        <p:cxnSp>
          <p:nvCxnSpPr>
            <p:cNvPr id="20" name="_s3082"/>
            <p:cNvCxnSpPr>
              <a:cxnSpLocks noChangeShapeType="1"/>
              <a:stCxn id="24" idx="1"/>
            </p:cNvCxnSpPr>
            <p:nvPr/>
          </p:nvCxnSpPr>
          <p:spPr bwMode="auto">
            <a:xfrm rot="10800000">
              <a:off x="695" y="1222"/>
              <a:ext cx="182" cy="1908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_s3084"/>
            <p:cNvCxnSpPr>
              <a:cxnSpLocks noChangeShapeType="1"/>
              <a:stCxn id="22" idx="1"/>
            </p:cNvCxnSpPr>
            <p:nvPr/>
          </p:nvCxnSpPr>
          <p:spPr bwMode="auto">
            <a:xfrm rot="10800000">
              <a:off x="695" y="1222"/>
              <a:ext cx="196" cy="308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2" name="_s3086"/>
            <p:cNvSpPr>
              <a:spLocks noChangeArrowheads="1"/>
            </p:cNvSpPr>
            <p:nvPr/>
          </p:nvSpPr>
          <p:spPr bwMode="auto">
            <a:xfrm>
              <a:off x="891" y="1435"/>
              <a:ext cx="1349" cy="189"/>
            </a:xfrm>
            <a:prstGeom prst="bracketPair">
              <a:avLst>
                <a:gd name="adj" fmla="val 0"/>
              </a:avLst>
            </a:prstGeom>
            <a:solidFill>
              <a:schemeClr val="accent2">
                <a:alpha val="50000"/>
              </a:schemeClr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33530" tIns="16765" rIns="33530" bIns="16765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it-IT" sz="1000" dirty="0" smtClean="0"/>
                <a:t>ACCETTAZIONE/SMALTIMENTO/RECUPERO</a:t>
              </a:r>
            </a:p>
            <a:p>
              <a:pPr algn="ctr"/>
              <a:r>
                <a:rPr lang="it-IT" sz="1000" dirty="0" smtClean="0"/>
                <a:t>(</a:t>
              </a:r>
              <a:r>
                <a:rPr lang="it-IT" sz="1000" dirty="0" err="1" smtClean="0"/>
                <a:t>giovanni</a:t>
              </a:r>
              <a:r>
                <a:rPr lang="it-IT" sz="1000" dirty="0" smtClean="0"/>
                <a:t> </a:t>
              </a:r>
              <a:r>
                <a:rPr lang="it-IT" sz="1000" dirty="0" err="1" smtClean="0"/>
                <a:t>camatarri</a:t>
              </a:r>
              <a:r>
                <a:rPr lang="it-IT" sz="1000" dirty="0" smtClean="0"/>
                <a:t>)</a:t>
              </a:r>
              <a:endParaRPr lang="it-IT" sz="1000" dirty="0"/>
            </a:p>
          </p:txBody>
        </p:sp>
        <p:sp>
          <p:nvSpPr>
            <p:cNvPr id="23" name="_s3087"/>
            <p:cNvSpPr>
              <a:spLocks noChangeArrowheads="1"/>
            </p:cNvSpPr>
            <p:nvPr/>
          </p:nvSpPr>
          <p:spPr bwMode="auto">
            <a:xfrm>
              <a:off x="894" y="2629"/>
              <a:ext cx="1433" cy="189"/>
            </a:xfrm>
            <a:prstGeom prst="bracketPair">
              <a:avLst>
                <a:gd name="adj" fmla="val 0"/>
              </a:avLst>
            </a:prstGeom>
            <a:solidFill>
              <a:schemeClr val="accent2">
                <a:alpha val="50000"/>
              </a:schemeClr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33530" tIns="16765" rIns="33530" bIns="16765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it-IT" sz="1000" dirty="0" smtClean="0"/>
                <a:t>PIATTAFORMA ECOLOGICA R13 _ D15 + RDM</a:t>
              </a:r>
            </a:p>
            <a:p>
              <a:pPr algn="ctr"/>
              <a:r>
                <a:rPr lang="it-IT" sz="1000" dirty="0" smtClean="0"/>
                <a:t>(</a:t>
              </a:r>
              <a:r>
                <a:rPr lang="it-IT" sz="1000" dirty="0" err="1" smtClean="0"/>
                <a:t>stefano</a:t>
              </a:r>
              <a:r>
                <a:rPr lang="it-IT" sz="1000" dirty="0" smtClean="0"/>
                <a:t> </a:t>
              </a:r>
              <a:r>
                <a:rPr lang="it-IT" sz="1000" dirty="0" err="1" smtClean="0"/>
                <a:t>govoni</a:t>
              </a:r>
              <a:r>
                <a:rPr lang="it-IT" sz="1000" dirty="0" smtClean="0"/>
                <a:t>)</a:t>
              </a:r>
              <a:endParaRPr lang="it-IT" sz="1000" dirty="0"/>
            </a:p>
          </p:txBody>
        </p:sp>
        <p:sp>
          <p:nvSpPr>
            <p:cNvPr id="24" name="_s3088"/>
            <p:cNvSpPr>
              <a:spLocks noChangeArrowheads="1"/>
            </p:cNvSpPr>
            <p:nvPr/>
          </p:nvSpPr>
          <p:spPr bwMode="auto">
            <a:xfrm>
              <a:off x="877" y="3035"/>
              <a:ext cx="1606" cy="189"/>
            </a:xfrm>
            <a:prstGeom prst="bracketPair">
              <a:avLst>
                <a:gd name="adj" fmla="val 0"/>
              </a:avLst>
            </a:prstGeom>
            <a:solidFill>
              <a:schemeClr val="accent2">
                <a:alpha val="50000"/>
              </a:schemeClr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33530" tIns="16765" rIns="33530" bIns="16765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it-IT" sz="1000" dirty="0" smtClean="0"/>
                <a:t>SERVIZI AMMINISTRATIVI (DATI/STATISTICHE/ALBO)</a:t>
              </a:r>
            </a:p>
            <a:p>
              <a:pPr algn="ctr"/>
              <a:r>
                <a:rPr lang="it-IT" sz="1000" dirty="0" smtClean="0"/>
                <a:t>(in distacco a comando - </a:t>
              </a:r>
              <a:r>
                <a:rPr lang="it-IT" sz="1000" dirty="0" err="1" smtClean="0"/>
                <a:t>alex</a:t>
              </a:r>
              <a:r>
                <a:rPr lang="it-IT" sz="1000" dirty="0" smtClean="0"/>
                <a:t> barboni)</a:t>
              </a:r>
              <a:endParaRPr lang="it-IT" sz="1000" dirty="0"/>
            </a:p>
          </p:txBody>
        </p:sp>
      </p:grpSp>
      <p:sp>
        <p:nvSpPr>
          <p:cNvPr id="25" name="_s3087"/>
          <p:cNvSpPr>
            <a:spLocks noChangeArrowheads="1"/>
          </p:cNvSpPr>
          <p:nvPr/>
        </p:nvSpPr>
        <p:spPr bwMode="auto">
          <a:xfrm>
            <a:off x="1101000" y="3227636"/>
            <a:ext cx="2201152" cy="374377"/>
          </a:xfrm>
          <a:prstGeom prst="bracketPair">
            <a:avLst>
              <a:gd name="adj" fmla="val 0"/>
            </a:avLst>
          </a:prstGeom>
          <a:solidFill>
            <a:schemeClr val="accent2">
              <a:alpha val="5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 smtClean="0"/>
              <a:t>AIA/MONITORAGGI E CONTROLLI</a:t>
            </a:r>
          </a:p>
          <a:p>
            <a:pPr algn="ctr"/>
            <a:r>
              <a:rPr lang="it-IT" sz="1000" dirty="0" smtClean="0"/>
              <a:t>(</a:t>
            </a:r>
            <a:r>
              <a:rPr lang="it-IT" sz="1000" dirty="0" err="1" smtClean="0"/>
              <a:t>massimiliano</a:t>
            </a:r>
            <a:r>
              <a:rPr lang="it-IT" sz="1000" dirty="0" smtClean="0"/>
              <a:t> montanari)</a:t>
            </a:r>
            <a:endParaRPr lang="it-IT" sz="1000" dirty="0"/>
          </a:p>
        </p:txBody>
      </p:sp>
      <p:cxnSp>
        <p:nvCxnSpPr>
          <p:cNvPr id="26" name="Connettore 1 25"/>
          <p:cNvCxnSpPr>
            <a:stCxn id="25" idx="1"/>
          </p:cNvCxnSpPr>
          <p:nvPr/>
        </p:nvCxnSpPr>
        <p:spPr>
          <a:xfrm flipH="1">
            <a:off x="564938" y="3414825"/>
            <a:ext cx="536062" cy="1417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Connettore 1 26"/>
          <p:cNvCxnSpPr>
            <a:stCxn id="23" idx="1"/>
          </p:cNvCxnSpPr>
          <p:nvPr/>
        </p:nvCxnSpPr>
        <p:spPr>
          <a:xfrm flipH="1">
            <a:off x="564939" y="4219042"/>
            <a:ext cx="409516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5186670" y="2454605"/>
            <a:ext cx="3500130" cy="1733563"/>
          </a:xfrm>
          <a:prstGeom prst="rect">
            <a:avLst/>
          </a:prstGeom>
          <a:ln w="6350">
            <a:solidFill>
              <a:srgbClr val="C0C0C0"/>
            </a:solidFill>
            <a:miter lim="800000"/>
            <a:headEnd/>
            <a:tailEnd/>
          </a:ln>
          <a:effectLst/>
          <a:ex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91440" bIns="91440"/>
          <a:lstStyle/>
          <a:p>
            <a:r>
              <a:rPr lang="it-IT" sz="900" b="1" dirty="0" smtClean="0"/>
              <a:t>AIA/MONITORAGGI E CONTROLLI:</a:t>
            </a:r>
            <a:endParaRPr lang="it-IT" sz="900" dirty="0" smtClean="0"/>
          </a:p>
          <a:p>
            <a:r>
              <a:rPr lang="it-IT" sz="900" dirty="0"/>
              <a:t>- Forniture ed approvvigionamenti </a:t>
            </a:r>
            <a:r>
              <a:rPr lang="it-IT" sz="900" dirty="0" smtClean="0"/>
              <a:t>materiali:</a:t>
            </a:r>
            <a:endParaRPr lang="it-IT" sz="900" dirty="0"/>
          </a:p>
          <a:p>
            <a:r>
              <a:rPr lang="it-IT" sz="900" dirty="0"/>
              <a:t>- Monitoraggi e controlli nel rispetto della </a:t>
            </a:r>
            <a:r>
              <a:rPr lang="it-IT" sz="900" dirty="0" smtClean="0"/>
              <a:t>normativa;</a:t>
            </a:r>
            <a:endParaRPr lang="it-IT" sz="900" dirty="0"/>
          </a:p>
          <a:p>
            <a:r>
              <a:rPr lang="it-IT" sz="900" dirty="0"/>
              <a:t>- Gestione ditte </a:t>
            </a:r>
            <a:r>
              <a:rPr lang="it-IT" sz="900" dirty="0" smtClean="0"/>
              <a:t>terze;</a:t>
            </a:r>
            <a:endParaRPr lang="it-IT" sz="900" dirty="0"/>
          </a:p>
          <a:p>
            <a:r>
              <a:rPr lang="it-IT" sz="900" dirty="0"/>
              <a:t>- Analisi e </a:t>
            </a:r>
            <a:r>
              <a:rPr lang="it-IT" sz="900" dirty="0" smtClean="0"/>
              <a:t>valutazioni;</a:t>
            </a:r>
            <a:endParaRPr lang="it-IT" sz="900" dirty="0"/>
          </a:p>
          <a:p>
            <a:r>
              <a:rPr lang="it-IT" sz="900" dirty="0"/>
              <a:t>- Controllo e verifica Piani di </a:t>
            </a:r>
            <a:r>
              <a:rPr lang="it-IT" sz="900" dirty="0" smtClean="0"/>
              <a:t>Gestione;</a:t>
            </a:r>
            <a:endParaRPr lang="it-IT" sz="900" dirty="0"/>
          </a:p>
          <a:p>
            <a:r>
              <a:rPr lang="it-IT" sz="900" dirty="0" smtClean="0"/>
              <a:t>- Rapporti </a:t>
            </a:r>
            <a:r>
              <a:rPr lang="it-IT" sz="900" dirty="0"/>
              <a:t>con la società Marco Polo </a:t>
            </a:r>
            <a:r>
              <a:rPr lang="it-IT" sz="900" dirty="0" err="1" smtClean="0"/>
              <a:t>Engineering</a:t>
            </a:r>
            <a:r>
              <a:rPr lang="it-IT" sz="900" dirty="0" smtClean="0"/>
              <a:t>;</a:t>
            </a:r>
          </a:p>
          <a:p>
            <a:r>
              <a:rPr lang="it-IT" sz="900" dirty="0" smtClean="0"/>
              <a:t>- Relazioni </a:t>
            </a:r>
            <a:r>
              <a:rPr lang="it-IT" sz="900" dirty="0"/>
              <a:t>periodiche ed </a:t>
            </a:r>
            <a:r>
              <a:rPr lang="it-IT" sz="900" dirty="0" smtClean="0"/>
              <a:t>annuali;</a:t>
            </a:r>
          </a:p>
          <a:p>
            <a:r>
              <a:rPr lang="it-IT" sz="900" dirty="0" smtClean="0"/>
              <a:t>- Controllo </a:t>
            </a:r>
            <a:r>
              <a:rPr lang="it-IT" sz="900" dirty="0"/>
              <a:t>e verifica piani </a:t>
            </a:r>
            <a:r>
              <a:rPr lang="it-IT" sz="900" dirty="0" err="1" smtClean="0"/>
              <a:t>post.mortem</a:t>
            </a:r>
            <a:r>
              <a:rPr lang="it-IT" sz="900" dirty="0" smtClean="0"/>
              <a:t>;</a:t>
            </a:r>
          </a:p>
          <a:p>
            <a:r>
              <a:rPr lang="it-IT" sz="900" dirty="0" smtClean="0"/>
              <a:t>- </a:t>
            </a:r>
            <a:r>
              <a:rPr lang="it-IT" sz="900" dirty="0"/>
              <a:t>monitoraggi e controlli nel rispetto di AIA e vigente </a:t>
            </a:r>
            <a:r>
              <a:rPr lang="it-IT" sz="900" dirty="0" smtClean="0"/>
              <a:t>normativa e</a:t>
            </a:r>
            <a:endParaRPr lang="it-IT" sz="900" dirty="0"/>
          </a:p>
          <a:p>
            <a:r>
              <a:rPr lang="it-IT" sz="900" dirty="0" smtClean="0"/>
              <a:t>- </a:t>
            </a:r>
            <a:r>
              <a:rPr lang="it-IT" sz="900" dirty="0"/>
              <a:t>registrazioni </a:t>
            </a:r>
            <a:r>
              <a:rPr lang="it-IT" sz="900" dirty="0" smtClean="0"/>
              <a:t>ed invio atti come previsto in AIA .</a:t>
            </a:r>
            <a:endParaRPr lang="it-IT" sz="900" dirty="0"/>
          </a:p>
        </p:txBody>
      </p:sp>
      <p:sp>
        <p:nvSpPr>
          <p:cNvPr id="30" name="Rectangle 24"/>
          <p:cNvSpPr>
            <a:spLocks noChangeArrowheads="1"/>
          </p:cNvSpPr>
          <p:nvPr/>
        </p:nvSpPr>
        <p:spPr bwMode="auto">
          <a:xfrm>
            <a:off x="4542998" y="4229795"/>
            <a:ext cx="3845426" cy="1099018"/>
          </a:xfrm>
          <a:prstGeom prst="rect">
            <a:avLst/>
          </a:prstGeom>
          <a:ln w="6350">
            <a:solidFill>
              <a:srgbClr val="C0C0C0"/>
            </a:solidFill>
            <a:miter lim="800000"/>
            <a:headEnd/>
            <a:tailEnd/>
          </a:ln>
          <a:effectLst/>
          <a:ex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91440" bIns="91440"/>
          <a:lstStyle/>
          <a:p>
            <a:r>
              <a:rPr lang="it-IT" sz="900" b="1" dirty="0" smtClean="0"/>
              <a:t>PIATTAFORMA ECOLOGICA R13 _ D15:</a:t>
            </a:r>
            <a:endParaRPr lang="it-IT" sz="900" dirty="0" smtClean="0"/>
          </a:p>
          <a:p>
            <a:r>
              <a:rPr lang="it-IT" sz="900" dirty="0" smtClean="0"/>
              <a:t>- </a:t>
            </a:r>
            <a:r>
              <a:rPr lang="it-IT" sz="900" dirty="0"/>
              <a:t>registrazioni e gestione D.lgs. 504/95 (accisa su gasolio</a:t>
            </a:r>
            <a:r>
              <a:rPr lang="it-IT" sz="900" dirty="0" smtClean="0"/>
              <a:t>);</a:t>
            </a:r>
            <a:endParaRPr lang="it-IT" sz="900" dirty="0"/>
          </a:p>
          <a:p>
            <a:r>
              <a:rPr lang="it-IT" sz="900" dirty="0"/>
              <a:t>- rapporti con </a:t>
            </a:r>
            <a:r>
              <a:rPr lang="it-IT" sz="900" dirty="0" smtClean="0"/>
              <a:t>ARPAE </a:t>
            </a:r>
            <a:r>
              <a:rPr lang="it-IT" sz="900" dirty="0"/>
              <a:t>ed enti di </a:t>
            </a:r>
            <a:r>
              <a:rPr lang="it-IT" sz="900" dirty="0" smtClean="0"/>
              <a:t>controllo; </a:t>
            </a:r>
            <a:endParaRPr lang="it-IT" sz="900" dirty="0"/>
          </a:p>
          <a:p>
            <a:r>
              <a:rPr lang="it-IT" sz="900" dirty="0"/>
              <a:t>- relazioni periodiche ed </a:t>
            </a:r>
            <a:r>
              <a:rPr lang="it-IT" sz="900" dirty="0" smtClean="0"/>
              <a:t>annuali;</a:t>
            </a:r>
            <a:endParaRPr lang="it-IT" sz="900" dirty="0"/>
          </a:p>
          <a:p>
            <a:r>
              <a:rPr lang="it-IT" sz="900" dirty="0"/>
              <a:t>- gestione degli aspetti contrattuali e rapporti con </a:t>
            </a:r>
            <a:r>
              <a:rPr lang="it-IT" sz="900" dirty="0" smtClean="0"/>
              <a:t>enti;</a:t>
            </a:r>
            <a:endParaRPr lang="it-IT" sz="900" dirty="0"/>
          </a:p>
          <a:p>
            <a:r>
              <a:rPr lang="it-IT" sz="900" dirty="0"/>
              <a:t>- gestione del personale in collaborazione con il coordinatore </a:t>
            </a:r>
            <a:r>
              <a:rPr lang="it-IT" sz="900" dirty="0" smtClean="0"/>
              <a:t>addetto e</a:t>
            </a:r>
            <a:endParaRPr lang="it-IT" sz="900" dirty="0"/>
          </a:p>
          <a:p>
            <a:r>
              <a:rPr lang="it-IT" sz="900" dirty="0"/>
              <a:t>- rapporti con </a:t>
            </a:r>
            <a:r>
              <a:rPr lang="it-IT" sz="900" dirty="0" smtClean="0"/>
              <a:t>clienti/fornitori .</a:t>
            </a:r>
            <a:endParaRPr lang="it-IT" sz="900" dirty="0"/>
          </a:p>
          <a:p>
            <a:r>
              <a:rPr lang="it-IT" sz="900" dirty="0"/>
              <a:t> </a:t>
            </a:r>
          </a:p>
        </p:txBody>
      </p:sp>
      <p:sp>
        <p:nvSpPr>
          <p:cNvPr id="32" name="Rectangle 24"/>
          <p:cNvSpPr>
            <a:spLocks noChangeArrowheads="1"/>
          </p:cNvSpPr>
          <p:nvPr/>
        </p:nvSpPr>
        <p:spPr bwMode="auto">
          <a:xfrm>
            <a:off x="4542998" y="5370440"/>
            <a:ext cx="4565506" cy="1236529"/>
          </a:xfrm>
          <a:prstGeom prst="rect">
            <a:avLst/>
          </a:prstGeom>
          <a:ln w="6350">
            <a:solidFill>
              <a:srgbClr val="C0C0C0"/>
            </a:solidFill>
            <a:miter lim="800000"/>
            <a:headEnd/>
            <a:tailEnd/>
          </a:ln>
          <a:effectLst/>
          <a:ex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91440" bIns="91440"/>
          <a:lstStyle/>
          <a:p>
            <a:r>
              <a:rPr lang="it-IT" sz="900" b="1" dirty="0" smtClean="0"/>
              <a:t>SERVIZI AMMINISTRATIVI (dati/statistiche/dati/veicoli/RDM):</a:t>
            </a:r>
            <a:endParaRPr lang="it-IT" sz="900" dirty="0" smtClean="0"/>
          </a:p>
          <a:p>
            <a:r>
              <a:rPr lang="it-IT" sz="900" dirty="0" smtClean="0"/>
              <a:t>- </a:t>
            </a:r>
            <a:r>
              <a:rPr lang="it-IT" sz="900" dirty="0"/>
              <a:t>elaborazioni statistiche </a:t>
            </a:r>
            <a:r>
              <a:rPr lang="it-IT" sz="900" dirty="0" smtClean="0"/>
              <a:t>aziendali;</a:t>
            </a:r>
            <a:endParaRPr lang="it-IT" sz="900" dirty="0"/>
          </a:p>
          <a:p>
            <a:r>
              <a:rPr lang="it-IT" sz="900" dirty="0"/>
              <a:t>- reporting dati di gestione degli impianti di </a:t>
            </a:r>
            <a:r>
              <a:rPr lang="it-IT" sz="900" dirty="0" smtClean="0"/>
              <a:t>smaltimento/recupero/selezione;</a:t>
            </a:r>
            <a:endParaRPr lang="it-IT" sz="900" dirty="0"/>
          </a:p>
          <a:p>
            <a:r>
              <a:rPr lang="it-IT" sz="900" dirty="0"/>
              <a:t>- tenuta ed aggiornamento albo gestori e conto </a:t>
            </a:r>
            <a:r>
              <a:rPr lang="it-IT" sz="900" dirty="0" smtClean="0"/>
              <a:t>terzi, parco veicolare;</a:t>
            </a:r>
            <a:endParaRPr lang="it-IT" sz="900" dirty="0"/>
          </a:p>
          <a:p>
            <a:r>
              <a:rPr lang="it-IT" sz="900" dirty="0" smtClean="0"/>
              <a:t>- gestione parco veicolare/attrezzature (acquisti, riparazioni, manutenzioni e collaudi);</a:t>
            </a:r>
          </a:p>
          <a:p>
            <a:r>
              <a:rPr lang="it-IT" sz="900" dirty="0" smtClean="0"/>
              <a:t>- gestione </a:t>
            </a:r>
            <a:r>
              <a:rPr lang="it-IT" sz="900" dirty="0"/>
              <a:t>amministrativa rifiuti in ingresso ed uscita impianto di </a:t>
            </a:r>
            <a:r>
              <a:rPr lang="it-IT" sz="900" dirty="0" smtClean="0"/>
              <a:t>selezione e</a:t>
            </a:r>
            <a:endParaRPr lang="it-IT" sz="900" dirty="0"/>
          </a:p>
          <a:p>
            <a:r>
              <a:rPr lang="it-IT" sz="900" dirty="0"/>
              <a:t>- DGR </a:t>
            </a:r>
            <a:r>
              <a:rPr lang="it-IT" sz="900" dirty="0" smtClean="0"/>
              <a:t>754/2012 .</a:t>
            </a:r>
            <a:endParaRPr lang="it-IT" sz="900" dirty="0"/>
          </a:p>
        </p:txBody>
      </p:sp>
    </p:spTree>
    <p:extLst>
      <p:ext uri="{BB962C8B-B14F-4D97-AF65-F5344CB8AC3E}">
        <p14:creationId xmlns:p14="http://schemas.microsoft.com/office/powerpoint/2010/main" val="99023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65972"/>
          </a:xfrm>
          <a:noFill/>
        </p:spPr>
        <p:txBody>
          <a:bodyPr/>
          <a:lstStyle/>
          <a:p>
            <a:r>
              <a:rPr lang="it-IT" sz="2400" b="1" u="sng" dirty="0" smtClean="0"/>
              <a:t>ORGANIGRAMMA/MANSIONARIO (giugno 2017)</a:t>
            </a:r>
            <a:endParaRPr lang="it-IT" sz="2400" b="1" u="sng" dirty="0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923940" y="6305128"/>
            <a:ext cx="2895600" cy="396875"/>
          </a:xfrm>
        </p:spPr>
        <p:txBody>
          <a:bodyPr/>
          <a:lstStyle/>
          <a:p>
            <a:r>
              <a:rPr lang="it-IT" b="1" dirty="0" smtClean="0"/>
              <a:t>AREA IMPIANTI SPA</a:t>
            </a:r>
          </a:p>
          <a:p>
            <a:r>
              <a:rPr lang="it-IT" b="1" dirty="0" smtClean="0"/>
              <a:t>Via A. Volta, 26/A – COPPARO FERRARA</a:t>
            </a:r>
            <a:endParaRPr lang="it-IT" b="1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6062C-1F2A-428F-8347-77B5352B904E}" type="slidenum">
              <a:rPr lang="it-IT" b="1" smtClean="0"/>
              <a:pPr/>
              <a:t>3</a:t>
            </a:fld>
            <a:endParaRPr lang="it-IT" b="1" dirty="0"/>
          </a:p>
        </p:txBody>
      </p:sp>
      <p:sp>
        <p:nvSpPr>
          <p:cNvPr id="18" name="Rectangle 24"/>
          <p:cNvSpPr>
            <a:spLocks noChangeArrowheads="1"/>
          </p:cNvSpPr>
          <p:nvPr/>
        </p:nvSpPr>
        <p:spPr bwMode="auto">
          <a:xfrm>
            <a:off x="4383737" y="543302"/>
            <a:ext cx="4281874" cy="1649805"/>
          </a:xfrm>
          <a:prstGeom prst="rect">
            <a:avLst/>
          </a:prstGeom>
          <a:ln w="6350">
            <a:solidFill>
              <a:srgbClr val="C0C0C0"/>
            </a:solidFill>
            <a:miter lim="800000"/>
            <a:headEnd/>
            <a:tailEnd/>
          </a:ln>
          <a:effectLst/>
          <a:ex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91440" bIns="91440"/>
          <a:lstStyle/>
          <a:p>
            <a:r>
              <a:rPr lang="it-IT" sz="900" b="1" dirty="0" smtClean="0"/>
              <a:t>ACCETTAZIONE/OMOLOGHE:</a:t>
            </a:r>
            <a:endParaRPr lang="it-IT" sz="900" dirty="0" smtClean="0"/>
          </a:p>
          <a:p>
            <a:r>
              <a:rPr lang="it-IT" sz="900" dirty="0" smtClean="0"/>
              <a:t>- </a:t>
            </a:r>
            <a:r>
              <a:rPr lang="it-IT" sz="900" dirty="0"/>
              <a:t>gestione operativa dei rifiuti in ingresso ed </a:t>
            </a:r>
            <a:r>
              <a:rPr lang="it-IT" sz="900" dirty="0" smtClean="0"/>
              <a:t>uscita;</a:t>
            </a:r>
            <a:endParaRPr lang="it-IT" sz="900" dirty="0"/>
          </a:p>
          <a:p>
            <a:r>
              <a:rPr lang="it-IT" sz="900" dirty="0"/>
              <a:t>- </a:t>
            </a:r>
            <a:r>
              <a:rPr lang="it-IT" sz="900" dirty="0" smtClean="0"/>
              <a:t>FIR;</a:t>
            </a:r>
            <a:endParaRPr lang="it-IT" sz="900" dirty="0"/>
          </a:p>
          <a:p>
            <a:r>
              <a:rPr lang="it-IT" sz="900" dirty="0"/>
              <a:t>- </a:t>
            </a:r>
            <a:r>
              <a:rPr lang="it-IT" sz="900" dirty="0" smtClean="0"/>
              <a:t>verifica </a:t>
            </a:r>
            <a:r>
              <a:rPr lang="it-IT" sz="900" dirty="0"/>
              <a:t>dei formulari in ingresso/uscita con relative autorizzazioni al </a:t>
            </a:r>
            <a:r>
              <a:rPr lang="it-IT" sz="900" dirty="0" smtClean="0"/>
              <a:t>trasporto; </a:t>
            </a:r>
            <a:endParaRPr lang="it-IT" sz="900" dirty="0"/>
          </a:p>
          <a:p>
            <a:r>
              <a:rPr lang="it-IT" sz="900" dirty="0"/>
              <a:t>- verifica visiva dei rifiuti in </a:t>
            </a:r>
            <a:r>
              <a:rPr lang="it-IT" sz="900" dirty="0" smtClean="0"/>
              <a:t>ingresso;</a:t>
            </a:r>
            <a:endParaRPr lang="it-IT" sz="900" dirty="0"/>
          </a:p>
          <a:p>
            <a:r>
              <a:rPr lang="it-IT" sz="900" dirty="0" smtClean="0"/>
              <a:t>- accettazione </a:t>
            </a:r>
            <a:r>
              <a:rPr lang="it-IT" sz="900" dirty="0"/>
              <a:t>dei rifiuti pericolosi e </a:t>
            </a:r>
            <a:r>
              <a:rPr lang="it-IT" sz="900" dirty="0" smtClean="0"/>
              <a:t>non, per le </a:t>
            </a:r>
            <a:r>
              <a:rPr lang="it-IT" sz="900" dirty="0"/>
              <a:t>idonee aree </a:t>
            </a:r>
            <a:r>
              <a:rPr lang="it-IT" sz="900" dirty="0" smtClean="0"/>
              <a:t>designate;</a:t>
            </a:r>
          </a:p>
          <a:p>
            <a:r>
              <a:rPr lang="it-IT" sz="900" dirty="0" smtClean="0"/>
              <a:t>- registrazioni </a:t>
            </a:r>
            <a:r>
              <a:rPr lang="it-IT" sz="900" dirty="0"/>
              <a:t>e vidimazione </a:t>
            </a:r>
            <a:r>
              <a:rPr lang="it-IT" sz="900" dirty="0" smtClean="0"/>
              <a:t>registri;</a:t>
            </a:r>
          </a:p>
          <a:p>
            <a:r>
              <a:rPr lang="it-IT" sz="900" dirty="0"/>
              <a:t>- richiesta e verifica di rapporti di prova, </a:t>
            </a:r>
            <a:r>
              <a:rPr lang="it-IT" sz="900" dirty="0" smtClean="0"/>
              <a:t>analisi </a:t>
            </a:r>
            <a:r>
              <a:rPr lang="it-IT" sz="900" dirty="0"/>
              <a:t>relativamente i rifiuti in </a:t>
            </a:r>
            <a:r>
              <a:rPr lang="it-IT" sz="900" dirty="0" smtClean="0"/>
              <a:t>ingresso;</a:t>
            </a:r>
            <a:endParaRPr lang="it-IT" sz="900" dirty="0"/>
          </a:p>
          <a:p>
            <a:r>
              <a:rPr lang="it-IT" sz="900" dirty="0"/>
              <a:t>- prelievo a campione del rifiuto conferito ed invio al laboratorio analisi ai fini </a:t>
            </a:r>
            <a:r>
              <a:rPr lang="it-IT" sz="900" dirty="0" smtClean="0"/>
              <a:t>dell’omologa e</a:t>
            </a:r>
            <a:endParaRPr lang="it-IT" sz="900" dirty="0"/>
          </a:p>
          <a:p>
            <a:r>
              <a:rPr lang="it-IT" sz="900" dirty="0"/>
              <a:t>- redazione di omologa e rapporti con il </a:t>
            </a:r>
            <a:r>
              <a:rPr lang="it-IT" sz="900" dirty="0" smtClean="0"/>
              <a:t>cliente .</a:t>
            </a:r>
            <a:endParaRPr lang="it-IT" sz="900" dirty="0"/>
          </a:p>
          <a:p>
            <a:pPr marL="171450" indent="-171450">
              <a:buFontTx/>
              <a:buChar char="-"/>
            </a:pPr>
            <a:endParaRPr lang="it-IT" sz="900" dirty="0"/>
          </a:p>
        </p:txBody>
      </p:sp>
      <p:grpSp>
        <p:nvGrpSpPr>
          <p:cNvPr id="19" name="Organization Chart 3"/>
          <p:cNvGrpSpPr>
            <a:grpSpLocks/>
          </p:cNvGrpSpPr>
          <p:nvPr/>
        </p:nvGrpSpPr>
        <p:grpSpPr bwMode="auto">
          <a:xfrm>
            <a:off x="972707" y="1643137"/>
            <a:ext cx="3167064" cy="3175271"/>
            <a:chOff x="936" y="1127"/>
            <a:chExt cx="1539" cy="1603"/>
          </a:xfrm>
        </p:grpSpPr>
        <p:sp>
          <p:nvSpPr>
            <p:cNvPr id="22" name="_s3086"/>
            <p:cNvSpPr>
              <a:spLocks noChangeArrowheads="1"/>
            </p:cNvSpPr>
            <p:nvPr/>
          </p:nvSpPr>
          <p:spPr bwMode="auto">
            <a:xfrm>
              <a:off x="936" y="1127"/>
              <a:ext cx="966" cy="189"/>
            </a:xfrm>
            <a:prstGeom prst="bracketPair">
              <a:avLst>
                <a:gd name="adj" fmla="val 0"/>
              </a:avLst>
            </a:prstGeom>
            <a:solidFill>
              <a:srgbClr val="00B0F0">
                <a:alpha val="50000"/>
              </a:srgbClr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33530" tIns="16765" rIns="33530" bIns="16765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it-IT" sz="1000" dirty="0" smtClean="0"/>
                <a:t>ACCETTAZIONE/OMOLOGHE</a:t>
              </a:r>
            </a:p>
            <a:p>
              <a:pPr algn="ctr"/>
              <a:r>
                <a:rPr lang="it-IT" sz="1000" dirty="0" smtClean="0"/>
                <a:t>(</a:t>
              </a:r>
              <a:r>
                <a:rPr lang="it-IT" sz="1000" dirty="0" err="1" smtClean="0"/>
                <a:t>stefania</a:t>
              </a:r>
              <a:r>
                <a:rPr lang="it-IT" sz="1000" dirty="0" smtClean="0"/>
                <a:t> </a:t>
              </a:r>
              <a:r>
                <a:rPr lang="it-IT" sz="1000" dirty="0" err="1" smtClean="0"/>
                <a:t>picone</a:t>
              </a:r>
              <a:r>
                <a:rPr lang="it-IT" sz="1000" dirty="0" smtClean="0"/>
                <a:t>)</a:t>
              </a:r>
              <a:endParaRPr lang="it-IT" sz="1000" dirty="0"/>
            </a:p>
          </p:txBody>
        </p:sp>
        <p:sp>
          <p:nvSpPr>
            <p:cNvPr id="23" name="_s3087"/>
            <p:cNvSpPr>
              <a:spLocks noChangeArrowheads="1"/>
            </p:cNvSpPr>
            <p:nvPr/>
          </p:nvSpPr>
          <p:spPr bwMode="auto">
            <a:xfrm>
              <a:off x="937" y="2541"/>
              <a:ext cx="1538" cy="189"/>
            </a:xfrm>
            <a:prstGeom prst="bracketPair">
              <a:avLst>
                <a:gd name="adj" fmla="val 0"/>
              </a:avLst>
            </a:prstGeom>
            <a:solidFill>
              <a:srgbClr val="00B0F0">
                <a:alpha val="50000"/>
              </a:srgbClr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33530" tIns="16765" rIns="33530" bIns="16765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it-IT" sz="1000" dirty="0" smtClean="0"/>
                <a:t>DISCARICHE IN COLTIVAZIONE/POST_MORTEMI</a:t>
              </a:r>
            </a:p>
            <a:p>
              <a:pPr algn="ctr"/>
              <a:r>
                <a:rPr lang="it-IT" sz="1000" dirty="0" smtClean="0"/>
                <a:t>(</a:t>
              </a:r>
              <a:r>
                <a:rPr lang="it-IT" sz="1000" dirty="0" err="1" smtClean="0"/>
                <a:t>giovanni</a:t>
              </a:r>
              <a:r>
                <a:rPr lang="it-IT" sz="1000" dirty="0" smtClean="0"/>
                <a:t> </a:t>
              </a:r>
              <a:r>
                <a:rPr lang="it-IT" sz="1000" dirty="0" err="1" smtClean="0"/>
                <a:t>aguiari</a:t>
              </a:r>
              <a:r>
                <a:rPr lang="it-IT" sz="1000" dirty="0" smtClean="0"/>
                <a:t>)</a:t>
              </a:r>
              <a:endParaRPr lang="it-IT" sz="1000" dirty="0"/>
            </a:p>
          </p:txBody>
        </p:sp>
      </p:grpSp>
      <p:sp>
        <p:nvSpPr>
          <p:cNvPr id="25" name="_s3087"/>
          <p:cNvSpPr>
            <a:spLocks noChangeArrowheads="1"/>
          </p:cNvSpPr>
          <p:nvPr/>
        </p:nvSpPr>
        <p:spPr bwMode="auto">
          <a:xfrm>
            <a:off x="1023323" y="3723341"/>
            <a:ext cx="2329857" cy="374377"/>
          </a:xfrm>
          <a:prstGeom prst="bracketPair">
            <a:avLst>
              <a:gd name="adj" fmla="val 0"/>
            </a:avLst>
          </a:prstGeom>
          <a:solidFill>
            <a:srgbClr val="00B0F0">
              <a:alpha val="50000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 smtClean="0"/>
              <a:t>COMMERCIALE/INTERMEDIAZIONE</a:t>
            </a:r>
          </a:p>
          <a:p>
            <a:pPr algn="ctr"/>
            <a:r>
              <a:rPr lang="it-IT" sz="1000" dirty="0" smtClean="0"/>
              <a:t>(</a:t>
            </a:r>
            <a:r>
              <a:rPr lang="it-IT" sz="1000" dirty="0" err="1" smtClean="0"/>
              <a:t>giovanni</a:t>
            </a:r>
            <a:r>
              <a:rPr lang="it-IT" sz="1000" dirty="0" smtClean="0"/>
              <a:t> </a:t>
            </a:r>
            <a:r>
              <a:rPr lang="it-IT" sz="1000" dirty="0" err="1" smtClean="0"/>
              <a:t>camatarri</a:t>
            </a:r>
            <a:r>
              <a:rPr lang="it-IT" sz="1000" dirty="0" smtClean="0"/>
              <a:t>)</a:t>
            </a:r>
            <a:endParaRPr lang="it-IT" sz="1000" dirty="0"/>
          </a:p>
        </p:txBody>
      </p:sp>
      <p:cxnSp>
        <p:nvCxnSpPr>
          <p:cNvPr id="26" name="Connettore 1 25"/>
          <p:cNvCxnSpPr>
            <a:stCxn id="25" idx="1"/>
          </p:cNvCxnSpPr>
          <p:nvPr/>
        </p:nvCxnSpPr>
        <p:spPr>
          <a:xfrm flipH="1" flipV="1">
            <a:off x="515206" y="3910529"/>
            <a:ext cx="508117" cy="1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Connettore 1 26"/>
          <p:cNvCxnSpPr/>
          <p:nvPr/>
        </p:nvCxnSpPr>
        <p:spPr>
          <a:xfrm flipH="1" flipV="1">
            <a:off x="493069" y="4612314"/>
            <a:ext cx="476611" cy="783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4407371" y="2269174"/>
            <a:ext cx="3662064" cy="1015147"/>
          </a:xfrm>
          <a:prstGeom prst="rect">
            <a:avLst/>
          </a:prstGeom>
          <a:ln w="6350">
            <a:solidFill>
              <a:srgbClr val="C0C0C0"/>
            </a:solidFill>
            <a:miter lim="800000"/>
            <a:headEnd/>
            <a:tailEnd/>
          </a:ln>
          <a:effectLst/>
          <a:ex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91440" bIns="91440"/>
          <a:lstStyle/>
          <a:p>
            <a:r>
              <a:rPr lang="it-IT" sz="900" b="1" dirty="0" smtClean="0"/>
              <a:t>GESTIONE SISTRI e MUD:</a:t>
            </a:r>
            <a:endParaRPr lang="it-IT" sz="900" dirty="0" smtClean="0"/>
          </a:p>
          <a:p>
            <a:r>
              <a:rPr lang="it-IT" sz="900" dirty="0" smtClean="0"/>
              <a:t>- SISTRI;</a:t>
            </a:r>
            <a:endParaRPr lang="it-IT" sz="900" dirty="0"/>
          </a:p>
          <a:p>
            <a:r>
              <a:rPr lang="it-IT" sz="900" dirty="0"/>
              <a:t>- gestione operativa dei rifiuti in ingresso ed </a:t>
            </a:r>
            <a:r>
              <a:rPr lang="it-IT" sz="900" dirty="0" smtClean="0"/>
              <a:t>uscita;</a:t>
            </a:r>
            <a:endParaRPr lang="it-IT" sz="900" dirty="0"/>
          </a:p>
          <a:p>
            <a:r>
              <a:rPr lang="it-IT" sz="900" dirty="0" smtClean="0"/>
              <a:t>- FIR;</a:t>
            </a:r>
            <a:endParaRPr lang="it-IT" sz="900" dirty="0"/>
          </a:p>
          <a:p>
            <a:r>
              <a:rPr lang="it-IT" sz="900" dirty="0"/>
              <a:t>-  </a:t>
            </a:r>
            <a:r>
              <a:rPr lang="it-IT" sz="900" dirty="0" smtClean="0"/>
              <a:t>Registrazioni </a:t>
            </a:r>
            <a:r>
              <a:rPr lang="it-IT" sz="900" dirty="0"/>
              <a:t>e vidimazione </a:t>
            </a:r>
            <a:r>
              <a:rPr lang="it-IT" sz="900" dirty="0" smtClean="0"/>
              <a:t>registri e</a:t>
            </a:r>
            <a:endParaRPr lang="it-IT" sz="900" dirty="0"/>
          </a:p>
          <a:p>
            <a:r>
              <a:rPr lang="it-IT" sz="900" dirty="0"/>
              <a:t>- </a:t>
            </a:r>
            <a:r>
              <a:rPr lang="it-IT" sz="900" dirty="0" smtClean="0"/>
              <a:t>MUD .</a:t>
            </a:r>
            <a:endParaRPr lang="it-IT" sz="900" dirty="0"/>
          </a:p>
          <a:p>
            <a:r>
              <a:rPr lang="it-IT" sz="900" dirty="0"/>
              <a:t> </a:t>
            </a:r>
          </a:p>
        </p:txBody>
      </p:sp>
      <p:sp>
        <p:nvSpPr>
          <p:cNvPr id="29" name="_s3086"/>
          <p:cNvSpPr>
            <a:spLocks noChangeArrowheads="1"/>
          </p:cNvSpPr>
          <p:nvPr/>
        </p:nvSpPr>
        <p:spPr bwMode="auto">
          <a:xfrm>
            <a:off x="179512" y="882028"/>
            <a:ext cx="2776067" cy="374377"/>
          </a:xfrm>
          <a:prstGeom prst="bracketPair">
            <a:avLst>
              <a:gd name="adj" fmla="val 0"/>
            </a:avLst>
          </a:prstGeom>
          <a:solidFill>
            <a:schemeClr val="accent2">
              <a:alpha val="5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 smtClean="0"/>
              <a:t>ACCETTAZIONE/SMALTIMENTO/RECUPERO</a:t>
            </a:r>
          </a:p>
          <a:p>
            <a:pPr algn="ctr"/>
            <a:r>
              <a:rPr lang="it-IT" sz="1000" dirty="0" smtClean="0"/>
              <a:t>(</a:t>
            </a:r>
            <a:r>
              <a:rPr lang="it-IT" sz="1000" dirty="0" err="1" smtClean="0"/>
              <a:t>giovanni</a:t>
            </a:r>
            <a:r>
              <a:rPr lang="it-IT" sz="1000" dirty="0" smtClean="0"/>
              <a:t> </a:t>
            </a:r>
            <a:r>
              <a:rPr lang="it-IT" sz="1000" dirty="0" err="1" smtClean="0"/>
              <a:t>camatarri</a:t>
            </a:r>
            <a:r>
              <a:rPr lang="it-IT" sz="1000" dirty="0" smtClean="0"/>
              <a:t>)</a:t>
            </a:r>
            <a:endParaRPr lang="it-IT" sz="1000" dirty="0"/>
          </a:p>
        </p:txBody>
      </p:sp>
      <p:sp>
        <p:nvSpPr>
          <p:cNvPr id="31" name="_s3086"/>
          <p:cNvSpPr>
            <a:spLocks noChangeArrowheads="1"/>
          </p:cNvSpPr>
          <p:nvPr/>
        </p:nvSpPr>
        <p:spPr bwMode="auto">
          <a:xfrm>
            <a:off x="962082" y="2609746"/>
            <a:ext cx="2819316" cy="374377"/>
          </a:xfrm>
          <a:prstGeom prst="bracketPair">
            <a:avLst>
              <a:gd name="adj" fmla="val 0"/>
            </a:avLst>
          </a:prstGeom>
          <a:solidFill>
            <a:srgbClr val="00B0F0">
              <a:alpha val="50000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 smtClean="0"/>
              <a:t>GESTIONE SISTRI e MUD</a:t>
            </a:r>
          </a:p>
          <a:p>
            <a:pPr algn="ctr"/>
            <a:r>
              <a:rPr lang="it-IT" sz="1000" dirty="0" smtClean="0"/>
              <a:t>(</a:t>
            </a:r>
            <a:r>
              <a:rPr lang="it-IT" sz="1000" dirty="0" err="1" smtClean="0"/>
              <a:t>alberta</a:t>
            </a:r>
            <a:r>
              <a:rPr lang="it-IT" sz="1000" dirty="0" smtClean="0"/>
              <a:t> </a:t>
            </a:r>
            <a:r>
              <a:rPr lang="it-IT" sz="1000" dirty="0" err="1" smtClean="0"/>
              <a:t>zaghi</a:t>
            </a:r>
            <a:r>
              <a:rPr lang="it-IT" sz="1000" dirty="0" smtClean="0"/>
              <a:t>)</a:t>
            </a:r>
            <a:endParaRPr lang="it-IT" sz="1000" dirty="0"/>
          </a:p>
        </p:txBody>
      </p:sp>
      <p:cxnSp>
        <p:nvCxnSpPr>
          <p:cNvPr id="34" name="Connettore 1 33"/>
          <p:cNvCxnSpPr>
            <a:stCxn id="22" idx="1"/>
          </p:cNvCxnSpPr>
          <p:nvPr/>
        </p:nvCxnSpPr>
        <p:spPr>
          <a:xfrm flipH="1" flipV="1">
            <a:off x="466652" y="1825773"/>
            <a:ext cx="506055" cy="4553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Connettore 1 49"/>
          <p:cNvCxnSpPr/>
          <p:nvPr/>
        </p:nvCxnSpPr>
        <p:spPr>
          <a:xfrm flipV="1">
            <a:off x="475933" y="4156364"/>
            <a:ext cx="2049" cy="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1 52"/>
          <p:cNvCxnSpPr/>
          <p:nvPr/>
        </p:nvCxnSpPr>
        <p:spPr>
          <a:xfrm flipH="1">
            <a:off x="493069" y="1239701"/>
            <a:ext cx="47190" cy="33726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Connettore 1 58"/>
          <p:cNvCxnSpPr/>
          <p:nvPr/>
        </p:nvCxnSpPr>
        <p:spPr>
          <a:xfrm flipV="1">
            <a:off x="531168" y="608577"/>
            <a:ext cx="1888" cy="272829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9" name="Connettore 1 68"/>
          <p:cNvCxnSpPr/>
          <p:nvPr/>
        </p:nvCxnSpPr>
        <p:spPr>
          <a:xfrm flipH="1" flipV="1">
            <a:off x="521987" y="2796861"/>
            <a:ext cx="418777" cy="1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0" name="Connettore 1 69"/>
          <p:cNvCxnSpPr/>
          <p:nvPr/>
        </p:nvCxnSpPr>
        <p:spPr>
          <a:xfrm flipV="1">
            <a:off x="3131840" y="2964866"/>
            <a:ext cx="0" cy="108869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" name="_s3086"/>
          <p:cNvSpPr>
            <a:spLocks noChangeArrowheads="1"/>
          </p:cNvSpPr>
          <p:nvPr/>
        </p:nvSpPr>
        <p:spPr bwMode="auto">
          <a:xfrm>
            <a:off x="1042896" y="2098765"/>
            <a:ext cx="2232960" cy="374377"/>
          </a:xfrm>
          <a:prstGeom prst="bracketPair">
            <a:avLst>
              <a:gd name="adj" fmla="val 0"/>
            </a:avLst>
          </a:prstGeom>
          <a:solidFill>
            <a:srgbClr val="FFFF00">
              <a:alpha val="50000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 smtClean="0"/>
              <a:t>ACCETTAZIONE/FIR</a:t>
            </a:r>
          </a:p>
          <a:p>
            <a:pPr algn="ctr"/>
            <a:r>
              <a:rPr lang="it-IT" sz="1000" dirty="0" smtClean="0"/>
              <a:t>(giulia buzzoni)</a:t>
            </a:r>
            <a:endParaRPr lang="it-IT" sz="1000" dirty="0"/>
          </a:p>
        </p:txBody>
      </p:sp>
      <p:sp>
        <p:nvSpPr>
          <p:cNvPr id="72" name="_s3086"/>
          <p:cNvSpPr>
            <a:spLocks noChangeArrowheads="1"/>
          </p:cNvSpPr>
          <p:nvPr/>
        </p:nvSpPr>
        <p:spPr bwMode="auto">
          <a:xfrm>
            <a:off x="1311038" y="3064254"/>
            <a:ext cx="2283032" cy="374377"/>
          </a:xfrm>
          <a:prstGeom prst="bracketPair">
            <a:avLst>
              <a:gd name="adj" fmla="val 0"/>
            </a:avLst>
          </a:prstGeom>
          <a:solidFill>
            <a:srgbClr val="FFFF00">
              <a:alpha val="50000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 smtClean="0"/>
              <a:t>SISTRI/FIR</a:t>
            </a:r>
          </a:p>
          <a:p>
            <a:pPr algn="ctr"/>
            <a:r>
              <a:rPr lang="it-IT" sz="1000" dirty="0" smtClean="0"/>
              <a:t>(barbara biondi)</a:t>
            </a:r>
            <a:endParaRPr lang="it-IT" sz="1000" dirty="0"/>
          </a:p>
        </p:txBody>
      </p:sp>
      <p:cxnSp>
        <p:nvCxnSpPr>
          <p:cNvPr id="77" name="Connettore 1 76"/>
          <p:cNvCxnSpPr/>
          <p:nvPr/>
        </p:nvCxnSpPr>
        <p:spPr>
          <a:xfrm flipV="1">
            <a:off x="2790836" y="1989896"/>
            <a:ext cx="0" cy="108869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" name="Rectangle 24"/>
          <p:cNvSpPr>
            <a:spLocks noChangeArrowheads="1"/>
          </p:cNvSpPr>
          <p:nvPr/>
        </p:nvSpPr>
        <p:spPr bwMode="auto">
          <a:xfrm>
            <a:off x="4407371" y="3360388"/>
            <a:ext cx="3750364" cy="855579"/>
          </a:xfrm>
          <a:prstGeom prst="rect">
            <a:avLst/>
          </a:prstGeom>
          <a:ln w="6350">
            <a:solidFill>
              <a:srgbClr val="C0C0C0"/>
            </a:solidFill>
            <a:miter lim="800000"/>
            <a:headEnd/>
            <a:tailEnd/>
          </a:ln>
          <a:effectLst/>
          <a:ex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91440" bIns="91440"/>
          <a:lstStyle/>
          <a:p>
            <a:r>
              <a:rPr lang="it-IT" sz="900" b="1" dirty="0" smtClean="0"/>
              <a:t>COMMERCIALE/INTERMEDIAZIONE:</a:t>
            </a:r>
            <a:endParaRPr lang="it-IT" sz="900" dirty="0" smtClean="0"/>
          </a:p>
          <a:p>
            <a:r>
              <a:rPr lang="it-IT" sz="900" dirty="0" smtClean="0"/>
              <a:t>- </a:t>
            </a:r>
            <a:r>
              <a:rPr lang="it-IT" sz="900" dirty="0"/>
              <a:t>gestione degli aspetti contrattuali  limitatamente ai rifiuti in </a:t>
            </a:r>
            <a:r>
              <a:rPr lang="it-IT" sz="900" dirty="0" smtClean="0"/>
              <a:t>ingresso;</a:t>
            </a:r>
            <a:endParaRPr lang="it-IT" sz="900" dirty="0"/>
          </a:p>
          <a:p>
            <a:r>
              <a:rPr lang="it-IT" sz="900" dirty="0"/>
              <a:t>- rapporti con </a:t>
            </a:r>
            <a:r>
              <a:rPr lang="it-IT" sz="900" dirty="0" smtClean="0"/>
              <a:t>clienti/fornitori;</a:t>
            </a:r>
            <a:endParaRPr lang="it-IT" sz="900" dirty="0"/>
          </a:p>
          <a:p>
            <a:r>
              <a:rPr lang="it-IT" sz="900" dirty="0"/>
              <a:t>- Interventi e sopralluoghi per verifiche sui </a:t>
            </a:r>
            <a:r>
              <a:rPr lang="it-IT" sz="900" dirty="0" smtClean="0"/>
              <a:t>rifiuti da conferirsi</a:t>
            </a:r>
            <a:r>
              <a:rPr lang="it-IT" sz="900" dirty="0"/>
              <a:t> </a:t>
            </a:r>
            <a:r>
              <a:rPr lang="it-IT" sz="900" dirty="0" smtClean="0"/>
              <a:t>e</a:t>
            </a:r>
            <a:endParaRPr lang="it-IT" sz="900" dirty="0"/>
          </a:p>
          <a:p>
            <a:r>
              <a:rPr lang="it-IT" sz="900" dirty="0"/>
              <a:t>- ecotassa e dati per </a:t>
            </a:r>
            <a:r>
              <a:rPr lang="it-IT" sz="900" dirty="0" smtClean="0"/>
              <a:t>fatturazione .</a:t>
            </a:r>
            <a:endParaRPr lang="it-IT" sz="900" dirty="0"/>
          </a:p>
          <a:p>
            <a:r>
              <a:rPr lang="it-IT" sz="900" dirty="0"/>
              <a:t> </a:t>
            </a:r>
          </a:p>
        </p:txBody>
      </p:sp>
      <p:sp>
        <p:nvSpPr>
          <p:cNvPr id="35" name="Rectangle 24"/>
          <p:cNvSpPr>
            <a:spLocks noChangeArrowheads="1"/>
          </p:cNvSpPr>
          <p:nvPr/>
        </p:nvSpPr>
        <p:spPr bwMode="auto">
          <a:xfrm>
            <a:off x="4407371" y="4288607"/>
            <a:ext cx="4197077" cy="1948705"/>
          </a:xfrm>
          <a:prstGeom prst="rect">
            <a:avLst/>
          </a:prstGeom>
          <a:ln w="6350">
            <a:solidFill>
              <a:srgbClr val="C0C0C0"/>
            </a:solidFill>
            <a:miter lim="800000"/>
            <a:headEnd/>
            <a:tailEnd/>
          </a:ln>
          <a:effectLst/>
          <a:ex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91440" bIns="91440"/>
          <a:lstStyle/>
          <a:p>
            <a:r>
              <a:rPr lang="it-IT" sz="900" b="1" dirty="0" smtClean="0"/>
              <a:t>DISCARICHE IN COLTIVAZIONE, POST_MORTEM E VEICOLI:</a:t>
            </a:r>
            <a:endParaRPr lang="it-IT" sz="900" dirty="0" smtClean="0"/>
          </a:p>
          <a:p>
            <a:r>
              <a:rPr lang="it-IT" sz="900" dirty="0"/>
              <a:t>- verifica visiva dei rifiuti in ingresso e segnalazione delle </a:t>
            </a:r>
            <a:r>
              <a:rPr lang="it-IT" sz="900" dirty="0" smtClean="0"/>
              <a:t>anomalie;</a:t>
            </a:r>
            <a:endParaRPr lang="it-IT" sz="900" dirty="0"/>
          </a:p>
          <a:p>
            <a:r>
              <a:rPr lang="it-IT" sz="900" dirty="0" smtClean="0"/>
              <a:t>- rapporto </a:t>
            </a:r>
            <a:r>
              <a:rPr lang="it-IT" sz="900" dirty="0"/>
              <a:t>con clienti/fornitori, finalizzato alle </a:t>
            </a:r>
            <a:r>
              <a:rPr lang="it-IT" sz="900" dirty="0" smtClean="0"/>
              <a:t>manutenzioni;  </a:t>
            </a:r>
            <a:r>
              <a:rPr lang="it-IT" sz="900" dirty="0"/>
              <a:t>ordinarie/straordinarie di mezzi, veicoli ed </a:t>
            </a:r>
            <a:r>
              <a:rPr lang="it-IT" sz="900" dirty="0" smtClean="0"/>
              <a:t>attrezzature;</a:t>
            </a:r>
          </a:p>
          <a:p>
            <a:r>
              <a:rPr lang="it-IT" sz="900" dirty="0" smtClean="0"/>
              <a:t>- redazione </a:t>
            </a:r>
            <a:r>
              <a:rPr lang="it-IT" sz="900" dirty="0"/>
              <a:t>report giornalieri di controllo rispetto AIA e </a:t>
            </a:r>
            <a:r>
              <a:rPr lang="it-IT" sz="900" dirty="0" smtClean="0"/>
              <a:t>ISO; </a:t>
            </a:r>
            <a:endParaRPr lang="it-IT" sz="900" dirty="0"/>
          </a:p>
          <a:p>
            <a:pPr marL="171450" indent="-171450">
              <a:buFontTx/>
              <a:buChar char="-"/>
            </a:pPr>
            <a:r>
              <a:rPr lang="it-IT" sz="900" dirty="0" smtClean="0"/>
              <a:t>gestione</a:t>
            </a:r>
            <a:r>
              <a:rPr lang="it-IT" sz="900" dirty="0"/>
              <a:t>, controllo ed intervento su veicoli, mezzi ed </a:t>
            </a:r>
            <a:r>
              <a:rPr lang="it-IT" sz="900" dirty="0" smtClean="0"/>
              <a:t>attrezzature;</a:t>
            </a:r>
          </a:p>
          <a:p>
            <a:r>
              <a:rPr lang="it-IT" sz="900" dirty="0" smtClean="0"/>
              <a:t>- </a:t>
            </a:r>
            <a:r>
              <a:rPr lang="it-IT" sz="900" dirty="0"/>
              <a:t>gestione operativa di tutto il personale addetto all’impianto di smaltimento, aree stoccaggio/selezione e </a:t>
            </a:r>
            <a:r>
              <a:rPr lang="it-IT" sz="900" dirty="0" smtClean="0"/>
              <a:t>trasferente/trasbordi;</a:t>
            </a:r>
            <a:endParaRPr lang="it-IT" sz="900" dirty="0"/>
          </a:p>
          <a:p>
            <a:r>
              <a:rPr lang="it-IT" sz="900" dirty="0"/>
              <a:t>- verifica e gestione operativa della logistica sui lotti in </a:t>
            </a:r>
            <a:r>
              <a:rPr lang="it-IT" sz="900" dirty="0" smtClean="0"/>
              <a:t>coltivazione;</a:t>
            </a:r>
            <a:endParaRPr lang="it-IT" sz="900" dirty="0"/>
          </a:p>
          <a:p>
            <a:r>
              <a:rPr lang="it-IT" sz="900" dirty="0" smtClean="0"/>
              <a:t>- </a:t>
            </a:r>
            <a:r>
              <a:rPr lang="it-IT" sz="900" dirty="0"/>
              <a:t>verifiche e manutenzioni di apparati ed attrezzature (misuratori di portata, pompe, telecontrollo, </a:t>
            </a:r>
            <a:r>
              <a:rPr lang="it-IT" sz="900" dirty="0" smtClean="0"/>
              <a:t>…) e</a:t>
            </a:r>
            <a:endParaRPr lang="it-IT" sz="900" dirty="0"/>
          </a:p>
          <a:p>
            <a:r>
              <a:rPr lang="it-IT" sz="900" dirty="0"/>
              <a:t>- manutenzione ordinaria/straordinaria sugli impianti di smaltimento, trasferente, stoccaggi (sfalci, viabilità, verifiche fossati di scolo, pozzetti ecc</a:t>
            </a:r>
            <a:r>
              <a:rPr lang="it-IT" sz="900" dirty="0" smtClean="0"/>
              <a:t>.) .</a:t>
            </a:r>
            <a:endParaRPr lang="it-IT" sz="900" dirty="0"/>
          </a:p>
          <a:p>
            <a:pPr marL="171450" indent="-171450">
              <a:buFontTx/>
              <a:buChar char="-"/>
            </a:pPr>
            <a:endParaRPr lang="it-IT" sz="900" dirty="0" smtClean="0"/>
          </a:p>
          <a:p>
            <a:pPr marL="171450" indent="-171450">
              <a:buFontTx/>
              <a:buChar char="-"/>
            </a:pPr>
            <a:endParaRPr lang="it-IT" sz="900" dirty="0"/>
          </a:p>
          <a:p>
            <a:r>
              <a:rPr lang="it-IT" sz="900" dirty="0"/>
              <a:t> </a:t>
            </a:r>
          </a:p>
          <a:p>
            <a:r>
              <a:rPr lang="it-IT" sz="900" dirty="0"/>
              <a:t> </a:t>
            </a:r>
          </a:p>
        </p:txBody>
      </p:sp>
      <p:sp>
        <p:nvSpPr>
          <p:cNvPr id="36" name="_s3088"/>
          <p:cNvSpPr>
            <a:spLocks noChangeArrowheads="1"/>
          </p:cNvSpPr>
          <p:nvPr/>
        </p:nvSpPr>
        <p:spPr bwMode="auto">
          <a:xfrm>
            <a:off x="1547664" y="5089224"/>
            <a:ext cx="2719359" cy="374377"/>
          </a:xfrm>
          <a:prstGeom prst="bracketPair">
            <a:avLst>
              <a:gd name="adj" fmla="val 0"/>
            </a:avLst>
          </a:prstGeom>
          <a:solidFill>
            <a:srgbClr val="FFC000">
              <a:alpha val="50000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 smtClean="0"/>
              <a:t>POST MORTEM IMPIANTI/CAPO SQUADRA</a:t>
            </a:r>
          </a:p>
          <a:p>
            <a:pPr algn="ctr"/>
            <a:r>
              <a:rPr lang="it-IT" sz="1000" dirty="0" smtClean="0"/>
              <a:t>(</a:t>
            </a:r>
            <a:r>
              <a:rPr lang="it-IT" sz="1000" dirty="0" err="1" smtClean="0"/>
              <a:t>harry</a:t>
            </a:r>
            <a:r>
              <a:rPr lang="it-IT" sz="1000" dirty="0" smtClean="0"/>
              <a:t> </a:t>
            </a:r>
            <a:r>
              <a:rPr lang="it-IT" sz="1000" dirty="0" err="1" smtClean="0"/>
              <a:t>aguiari</a:t>
            </a:r>
            <a:r>
              <a:rPr lang="it-IT" sz="1000" dirty="0" smtClean="0"/>
              <a:t>)</a:t>
            </a:r>
            <a:endParaRPr lang="it-IT" sz="1000" dirty="0"/>
          </a:p>
        </p:txBody>
      </p:sp>
      <p:cxnSp>
        <p:nvCxnSpPr>
          <p:cNvPr id="37" name="Connettore 1 36"/>
          <p:cNvCxnSpPr/>
          <p:nvPr/>
        </p:nvCxnSpPr>
        <p:spPr>
          <a:xfrm flipV="1">
            <a:off x="3781398" y="4818408"/>
            <a:ext cx="0" cy="27081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84007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65972"/>
          </a:xfrm>
          <a:noFill/>
        </p:spPr>
        <p:txBody>
          <a:bodyPr/>
          <a:lstStyle/>
          <a:p>
            <a:r>
              <a:rPr lang="it-IT" sz="2400" b="1" u="sng" dirty="0" smtClean="0"/>
              <a:t>ORGANIGRAMMA/MANSIONARIO (giugno 2017)</a:t>
            </a:r>
            <a:endParaRPr lang="it-IT" sz="2400" b="1" u="sng" dirty="0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923940" y="6305128"/>
            <a:ext cx="2895600" cy="396875"/>
          </a:xfrm>
        </p:spPr>
        <p:txBody>
          <a:bodyPr/>
          <a:lstStyle/>
          <a:p>
            <a:r>
              <a:rPr lang="it-IT" b="1" dirty="0" smtClean="0"/>
              <a:t>AREA IMPIANTI SPA</a:t>
            </a:r>
          </a:p>
          <a:p>
            <a:r>
              <a:rPr lang="it-IT" b="1" dirty="0" smtClean="0"/>
              <a:t>Via A. Volta, 26/A – COPPARO FERRARA</a:t>
            </a:r>
            <a:endParaRPr lang="it-IT" b="1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6062C-1F2A-428F-8347-77B5352B904E}" type="slidenum">
              <a:rPr lang="it-IT" b="1" smtClean="0"/>
              <a:pPr/>
              <a:t>4</a:t>
            </a:fld>
            <a:endParaRPr lang="it-IT" b="1" dirty="0"/>
          </a:p>
        </p:txBody>
      </p:sp>
      <p:sp>
        <p:nvSpPr>
          <p:cNvPr id="18" name="Rectangle 24"/>
          <p:cNvSpPr>
            <a:spLocks noChangeArrowheads="1"/>
          </p:cNvSpPr>
          <p:nvPr/>
        </p:nvSpPr>
        <p:spPr bwMode="auto">
          <a:xfrm>
            <a:off x="4788024" y="4005064"/>
            <a:ext cx="3128384" cy="1190205"/>
          </a:xfrm>
          <a:prstGeom prst="rect">
            <a:avLst/>
          </a:prstGeom>
          <a:ln w="6350">
            <a:solidFill>
              <a:srgbClr val="C0C0C0"/>
            </a:solidFill>
            <a:miter lim="800000"/>
            <a:headEnd/>
            <a:tailEnd/>
          </a:ln>
          <a:effectLst/>
          <a:ex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91440" bIns="91440"/>
          <a:lstStyle/>
          <a:p>
            <a:r>
              <a:rPr lang="it-IT" sz="900" b="1" dirty="0"/>
              <a:t>MONITORAGGI </a:t>
            </a:r>
            <a:r>
              <a:rPr lang="it-IT" sz="900" b="1" dirty="0" smtClean="0"/>
              <a:t>PERIODICI:</a:t>
            </a:r>
            <a:endParaRPr lang="it-IT" sz="900" dirty="0" smtClean="0"/>
          </a:p>
          <a:p>
            <a:r>
              <a:rPr lang="it-IT" sz="900" dirty="0" smtClean="0"/>
              <a:t>- </a:t>
            </a:r>
            <a:r>
              <a:rPr lang="it-IT" sz="900" dirty="0"/>
              <a:t>Forniture ed approvvigionamenti </a:t>
            </a:r>
            <a:r>
              <a:rPr lang="it-IT" sz="900" dirty="0" smtClean="0"/>
              <a:t>materiali;</a:t>
            </a:r>
            <a:endParaRPr lang="it-IT" sz="900" dirty="0"/>
          </a:p>
          <a:p>
            <a:r>
              <a:rPr lang="it-IT" sz="900" dirty="0"/>
              <a:t>- Monitoraggi e controlli nel rispetto della </a:t>
            </a:r>
            <a:r>
              <a:rPr lang="it-IT" sz="900" dirty="0" smtClean="0"/>
              <a:t>normativa;</a:t>
            </a:r>
            <a:endParaRPr lang="it-IT" sz="900" dirty="0"/>
          </a:p>
          <a:p>
            <a:r>
              <a:rPr lang="it-IT" sz="900" dirty="0" smtClean="0"/>
              <a:t>- </a:t>
            </a:r>
            <a:r>
              <a:rPr lang="it-IT" sz="900" dirty="0"/>
              <a:t>Analisi e </a:t>
            </a:r>
            <a:r>
              <a:rPr lang="it-IT" sz="900" dirty="0" smtClean="0"/>
              <a:t>valutazioni;</a:t>
            </a:r>
            <a:endParaRPr lang="it-IT" sz="900" dirty="0"/>
          </a:p>
          <a:p>
            <a:r>
              <a:rPr lang="it-IT" sz="900" dirty="0" smtClean="0"/>
              <a:t>- </a:t>
            </a:r>
            <a:r>
              <a:rPr lang="it-IT" sz="900" dirty="0"/>
              <a:t>Rapporti con la società Marco Polo </a:t>
            </a:r>
            <a:r>
              <a:rPr lang="it-IT" sz="900" dirty="0" err="1" smtClean="0"/>
              <a:t>Engineering</a:t>
            </a:r>
            <a:r>
              <a:rPr lang="it-IT" sz="900" dirty="0" smtClean="0"/>
              <a:t>; </a:t>
            </a:r>
            <a:endParaRPr lang="it-IT" sz="900" dirty="0"/>
          </a:p>
          <a:p>
            <a:r>
              <a:rPr lang="it-IT" sz="900" dirty="0"/>
              <a:t>- Rapporti con </a:t>
            </a:r>
            <a:r>
              <a:rPr lang="it-IT" sz="900" dirty="0" smtClean="0"/>
              <a:t>ARPEA </a:t>
            </a:r>
            <a:r>
              <a:rPr lang="it-IT" sz="900" dirty="0"/>
              <a:t>ed enti di </a:t>
            </a:r>
            <a:r>
              <a:rPr lang="it-IT" sz="900" dirty="0" smtClean="0"/>
              <a:t>controllo</a:t>
            </a:r>
            <a:r>
              <a:rPr lang="it-IT" sz="900" dirty="0"/>
              <a:t> </a:t>
            </a:r>
            <a:r>
              <a:rPr lang="it-IT" sz="900" dirty="0" smtClean="0"/>
              <a:t>e</a:t>
            </a:r>
            <a:endParaRPr lang="it-IT" sz="900" dirty="0"/>
          </a:p>
          <a:p>
            <a:r>
              <a:rPr lang="it-IT" sz="900" dirty="0" smtClean="0"/>
              <a:t>- </a:t>
            </a:r>
            <a:r>
              <a:rPr lang="it-IT" sz="900" dirty="0"/>
              <a:t>Controllo e verifica piani </a:t>
            </a:r>
            <a:r>
              <a:rPr lang="it-IT" sz="900" dirty="0" smtClean="0"/>
              <a:t>post </a:t>
            </a:r>
            <a:r>
              <a:rPr lang="it-IT" sz="900" dirty="0" err="1" smtClean="0"/>
              <a:t>mortem</a:t>
            </a:r>
            <a:r>
              <a:rPr lang="it-IT" sz="900" dirty="0"/>
              <a:t> </a:t>
            </a:r>
            <a:r>
              <a:rPr lang="it-IT" sz="900" dirty="0" smtClean="0"/>
              <a:t>.</a:t>
            </a:r>
            <a:endParaRPr lang="it-IT" sz="900" dirty="0"/>
          </a:p>
          <a:p>
            <a:pPr marL="171450" indent="-171450">
              <a:buFontTx/>
              <a:buChar char="-"/>
            </a:pPr>
            <a:endParaRPr lang="it-IT" sz="900" dirty="0"/>
          </a:p>
          <a:p>
            <a:pPr marL="171450" indent="-171450">
              <a:buFontTx/>
              <a:buChar char="-"/>
            </a:pPr>
            <a:endParaRPr lang="it-IT" sz="900" dirty="0"/>
          </a:p>
        </p:txBody>
      </p:sp>
      <p:cxnSp>
        <p:nvCxnSpPr>
          <p:cNvPr id="26" name="Connettore 1 25"/>
          <p:cNvCxnSpPr/>
          <p:nvPr/>
        </p:nvCxnSpPr>
        <p:spPr>
          <a:xfrm flipH="1" flipV="1">
            <a:off x="515206" y="3910529"/>
            <a:ext cx="508117" cy="1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_s3086"/>
          <p:cNvSpPr>
            <a:spLocks noChangeArrowheads="1"/>
          </p:cNvSpPr>
          <p:nvPr/>
        </p:nvSpPr>
        <p:spPr bwMode="auto">
          <a:xfrm>
            <a:off x="251520" y="2481477"/>
            <a:ext cx="2304256" cy="374377"/>
          </a:xfrm>
          <a:prstGeom prst="bracketPair">
            <a:avLst>
              <a:gd name="adj" fmla="val 0"/>
            </a:avLst>
          </a:prstGeom>
          <a:solidFill>
            <a:schemeClr val="accent2">
              <a:alpha val="5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/>
              <a:t>AIA/MONITORAGGI E CONTROLLI</a:t>
            </a:r>
          </a:p>
          <a:p>
            <a:pPr algn="ctr"/>
            <a:r>
              <a:rPr lang="it-IT" sz="1000" dirty="0"/>
              <a:t>(</a:t>
            </a:r>
            <a:r>
              <a:rPr lang="it-IT" sz="1000" dirty="0" err="1"/>
              <a:t>massimiliano</a:t>
            </a:r>
            <a:r>
              <a:rPr lang="it-IT" sz="1000" dirty="0"/>
              <a:t> montanari)</a:t>
            </a:r>
          </a:p>
        </p:txBody>
      </p:sp>
      <p:cxnSp>
        <p:nvCxnSpPr>
          <p:cNvPr id="50" name="Connettore 1 49"/>
          <p:cNvCxnSpPr/>
          <p:nvPr/>
        </p:nvCxnSpPr>
        <p:spPr>
          <a:xfrm flipV="1">
            <a:off x="475933" y="4156364"/>
            <a:ext cx="2049" cy="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58"/>
          <p:cNvCxnSpPr/>
          <p:nvPr/>
        </p:nvCxnSpPr>
        <p:spPr>
          <a:xfrm flipV="1">
            <a:off x="532400" y="2207342"/>
            <a:ext cx="1888" cy="272829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9" name="Connettore 1 68"/>
          <p:cNvCxnSpPr/>
          <p:nvPr/>
        </p:nvCxnSpPr>
        <p:spPr>
          <a:xfrm flipH="1">
            <a:off x="515206" y="2855855"/>
            <a:ext cx="15962" cy="1054674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2" name="_s3086"/>
          <p:cNvSpPr>
            <a:spLocks noChangeArrowheads="1"/>
          </p:cNvSpPr>
          <p:nvPr/>
        </p:nvSpPr>
        <p:spPr bwMode="auto">
          <a:xfrm>
            <a:off x="1023323" y="3604594"/>
            <a:ext cx="2612890" cy="540340"/>
          </a:xfrm>
          <a:prstGeom prst="bracketPair">
            <a:avLst>
              <a:gd name="adj" fmla="val 0"/>
            </a:avLst>
          </a:prstGeom>
          <a:solidFill>
            <a:srgbClr val="00B0F0">
              <a:alpha val="50000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/>
              <a:t>MONITORAGGI PERIODICI</a:t>
            </a:r>
          </a:p>
          <a:p>
            <a:pPr algn="ctr"/>
            <a:r>
              <a:rPr lang="it-IT" sz="1000" dirty="0"/>
              <a:t>(</a:t>
            </a:r>
            <a:r>
              <a:rPr lang="it-IT" sz="1000" dirty="0" err="1"/>
              <a:t>massimiliano</a:t>
            </a:r>
            <a:r>
              <a:rPr lang="it-IT" sz="1000" dirty="0"/>
              <a:t> montanari)</a:t>
            </a:r>
          </a:p>
          <a:p>
            <a:pPr algn="ctr"/>
            <a:r>
              <a:rPr lang="it-IT" sz="1000" dirty="0"/>
              <a:t>(in distacco a comando – mauro evangelisti)</a:t>
            </a:r>
          </a:p>
        </p:txBody>
      </p:sp>
    </p:spTree>
    <p:extLst>
      <p:ext uri="{BB962C8B-B14F-4D97-AF65-F5344CB8AC3E}">
        <p14:creationId xmlns:p14="http://schemas.microsoft.com/office/powerpoint/2010/main" val="244353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65972"/>
          </a:xfrm>
          <a:noFill/>
        </p:spPr>
        <p:txBody>
          <a:bodyPr/>
          <a:lstStyle/>
          <a:p>
            <a:r>
              <a:rPr lang="it-IT" sz="2400" b="1" u="sng" dirty="0" smtClean="0"/>
              <a:t>ORGANIGRAMMA/MANSIONARIO (giugno 2017)</a:t>
            </a:r>
            <a:endParaRPr lang="it-IT" sz="2400" b="1" u="sng" dirty="0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923940" y="6305128"/>
            <a:ext cx="2895600" cy="396875"/>
          </a:xfrm>
        </p:spPr>
        <p:txBody>
          <a:bodyPr/>
          <a:lstStyle/>
          <a:p>
            <a:r>
              <a:rPr lang="it-IT" b="1" dirty="0" smtClean="0"/>
              <a:t>AREA IMPIANTI SPA</a:t>
            </a:r>
          </a:p>
          <a:p>
            <a:r>
              <a:rPr lang="it-IT" b="1" dirty="0" smtClean="0"/>
              <a:t>Via A. Volta, 26/A – COPPARO FERRARA</a:t>
            </a:r>
            <a:endParaRPr lang="it-IT" b="1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6062C-1F2A-428F-8347-77B5352B904E}" type="slidenum">
              <a:rPr lang="it-IT" b="1" smtClean="0"/>
              <a:pPr/>
              <a:t>5</a:t>
            </a:fld>
            <a:endParaRPr lang="it-IT" b="1" dirty="0"/>
          </a:p>
        </p:txBody>
      </p:sp>
      <p:sp>
        <p:nvSpPr>
          <p:cNvPr id="18" name="Rectangle 24"/>
          <p:cNvSpPr>
            <a:spLocks noChangeArrowheads="1"/>
          </p:cNvSpPr>
          <p:nvPr/>
        </p:nvSpPr>
        <p:spPr bwMode="auto">
          <a:xfrm>
            <a:off x="4946055" y="1171789"/>
            <a:ext cx="3740745" cy="1985219"/>
          </a:xfrm>
          <a:prstGeom prst="rect">
            <a:avLst/>
          </a:prstGeom>
          <a:ln w="6350">
            <a:solidFill>
              <a:srgbClr val="C0C0C0"/>
            </a:solidFill>
            <a:miter lim="800000"/>
            <a:headEnd/>
            <a:tailEnd/>
          </a:ln>
          <a:effectLst/>
          <a:ex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91440" bIns="91440"/>
          <a:lstStyle/>
          <a:p>
            <a:r>
              <a:rPr lang="it-IT" sz="900" b="1" dirty="0" smtClean="0"/>
              <a:t>PIATTAFORMA ECOLOGICA R13_D15:</a:t>
            </a:r>
            <a:endParaRPr lang="it-IT" sz="900" dirty="0" smtClean="0"/>
          </a:p>
          <a:p>
            <a:r>
              <a:rPr lang="it-IT" sz="900" dirty="0"/>
              <a:t>- gestione dell’impianti di messa in riserva e </a:t>
            </a:r>
            <a:r>
              <a:rPr lang="it-IT" sz="900" dirty="0" smtClean="0"/>
              <a:t>stoccaggio;</a:t>
            </a:r>
            <a:endParaRPr lang="it-IT" sz="900" dirty="0"/>
          </a:p>
          <a:p>
            <a:r>
              <a:rPr lang="it-IT" sz="900" dirty="0"/>
              <a:t>- gestione delle operazioni di manutenzione, controllo e verifica delle </a:t>
            </a:r>
            <a:r>
              <a:rPr lang="it-IT" sz="900" dirty="0" smtClean="0"/>
              <a:t>strutture/attrezzature/dotazioni/viabilità;</a:t>
            </a:r>
            <a:endParaRPr lang="it-IT" sz="900" dirty="0"/>
          </a:p>
          <a:p>
            <a:r>
              <a:rPr lang="it-IT" sz="900" dirty="0"/>
              <a:t>- verifica e controllo dei quantitativi di rifiuti </a:t>
            </a:r>
            <a:r>
              <a:rPr lang="it-IT" sz="900" dirty="0" smtClean="0"/>
              <a:t>conferiti;</a:t>
            </a:r>
            <a:endParaRPr lang="it-IT" sz="900" dirty="0"/>
          </a:p>
          <a:p>
            <a:r>
              <a:rPr lang="it-IT" sz="900" dirty="0"/>
              <a:t>- coordinamento personale addetto agli impianti di messa in riserva e </a:t>
            </a:r>
            <a:r>
              <a:rPr lang="it-IT" sz="900" dirty="0" smtClean="0"/>
              <a:t>stoccaggio;</a:t>
            </a:r>
            <a:endParaRPr lang="it-IT" sz="900" dirty="0"/>
          </a:p>
          <a:p>
            <a:r>
              <a:rPr lang="it-IT" sz="900" dirty="0"/>
              <a:t>- gestione dei rifiuti urbani indifferenziati conferiti sul lotto in </a:t>
            </a:r>
            <a:r>
              <a:rPr lang="it-IT" sz="900" dirty="0" smtClean="0"/>
              <a:t>coltivazione;</a:t>
            </a:r>
            <a:endParaRPr lang="it-IT" sz="900" dirty="0"/>
          </a:p>
          <a:p>
            <a:r>
              <a:rPr lang="it-IT" sz="900" dirty="0" smtClean="0"/>
              <a:t>- </a:t>
            </a:r>
            <a:r>
              <a:rPr lang="it-IT" sz="900" dirty="0"/>
              <a:t>gestione della FOP conferita all’impianto di </a:t>
            </a:r>
            <a:r>
              <a:rPr lang="it-IT" sz="900" dirty="0" smtClean="0"/>
              <a:t>trasbordo;</a:t>
            </a:r>
            <a:endParaRPr lang="it-IT" sz="900" dirty="0"/>
          </a:p>
          <a:p>
            <a:r>
              <a:rPr lang="it-IT" sz="900" dirty="0"/>
              <a:t>- rapporti con trasportatori ed impianti di smaltimento o recupero per il conferimento dei rifiuti </a:t>
            </a:r>
            <a:r>
              <a:rPr lang="it-IT" sz="900" dirty="0" smtClean="0"/>
              <a:t>urbani e speciali, pericolosi e non pericolosi e</a:t>
            </a:r>
            <a:endParaRPr lang="it-IT" sz="900" dirty="0"/>
          </a:p>
          <a:p>
            <a:r>
              <a:rPr lang="it-IT" sz="900" dirty="0"/>
              <a:t>- coordinamento personale addetto al </a:t>
            </a:r>
            <a:r>
              <a:rPr lang="it-IT" sz="900" dirty="0" smtClean="0"/>
              <a:t>servizio .</a:t>
            </a:r>
            <a:endParaRPr lang="it-IT" sz="900" dirty="0"/>
          </a:p>
          <a:p>
            <a:pPr marL="171450" indent="-171450">
              <a:buFontTx/>
              <a:buChar char="-"/>
            </a:pPr>
            <a:endParaRPr lang="it-IT" sz="900" dirty="0"/>
          </a:p>
        </p:txBody>
      </p:sp>
      <p:sp>
        <p:nvSpPr>
          <p:cNvPr id="22" name="_s3086"/>
          <p:cNvSpPr>
            <a:spLocks noChangeArrowheads="1"/>
          </p:cNvSpPr>
          <p:nvPr/>
        </p:nvSpPr>
        <p:spPr bwMode="auto">
          <a:xfrm>
            <a:off x="1035991" y="1646164"/>
            <a:ext cx="2455040" cy="374377"/>
          </a:xfrm>
          <a:prstGeom prst="bracketPair">
            <a:avLst>
              <a:gd name="adj" fmla="val 0"/>
            </a:avLst>
          </a:prstGeom>
          <a:solidFill>
            <a:srgbClr val="00B0F0">
              <a:alpha val="50000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/>
              <a:t>PIATTAFORMA ECOLOGICA R13 _ </a:t>
            </a:r>
            <a:r>
              <a:rPr lang="it-IT" sz="1000" dirty="0" smtClean="0"/>
              <a:t>D15</a:t>
            </a:r>
          </a:p>
          <a:p>
            <a:pPr algn="ctr"/>
            <a:r>
              <a:rPr lang="it-IT" sz="1000" dirty="0" smtClean="0"/>
              <a:t>(</a:t>
            </a:r>
            <a:r>
              <a:rPr lang="it-IT" sz="1000" dirty="0" err="1" smtClean="0"/>
              <a:t>giovanni</a:t>
            </a:r>
            <a:r>
              <a:rPr lang="it-IT" sz="1000" dirty="0" smtClean="0"/>
              <a:t> </a:t>
            </a:r>
            <a:r>
              <a:rPr lang="it-IT" sz="1000" dirty="0" err="1" smtClean="0"/>
              <a:t>camatarri</a:t>
            </a:r>
            <a:r>
              <a:rPr lang="it-IT" sz="1000" dirty="0" smtClean="0"/>
              <a:t>)</a:t>
            </a:r>
            <a:endParaRPr lang="it-IT" sz="1000" dirty="0"/>
          </a:p>
        </p:txBody>
      </p:sp>
      <p:cxnSp>
        <p:nvCxnSpPr>
          <p:cNvPr id="27" name="Connettore 1 26"/>
          <p:cNvCxnSpPr/>
          <p:nvPr/>
        </p:nvCxnSpPr>
        <p:spPr>
          <a:xfrm flipH="1">
            <a:off x="503716" y="4580100"/>
            <a:ext cx="706425" cy="1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Rectangle 24"/>
          <p:cNvSpPr>
            <a:spLocks noChangeArrowheads="1"/>
          </p:cNvSpPr>
          <p:nvPr/>
        </p:nvSpPr>
        <p:spPr bwMode="auto">
          <a:xfrm>
            <a:off x="4956180" y="3548881"/>
            <a:ext cx="4080316" cy="888232"/>
          </a:xfrm>
          <a:prstGeom prst="rect">
            <a:avLst/>
          </a:prstGeom>
          <a:ln w="6350">
            <a:solidFill>
              <a:srgbClr val="C0C0C0"/>
            </a:solidFill>
            <a:miter lim="800000"/>
            <a:headEnd/>
            <a:tailEnd/>
          </a:ln>
          <a:effectLst/>
          <a:ex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91440" bIns="91440"/>
          <a:lstStyle/>
          <a:p>
            <a:r>
              <a:rPr lang="it-IT" sz="900" b="1" dirty="0" smtClean="0"/>
              <a:t>IMPIANTO DI SELEZIONE RDM/VEICOLI:</a:t>
            </a:r>
            <a:endParaRPr lang="it-IT" sz="900" dirty="0" smtClean="0"/>
          </a:p>
          <a:p>
            <a:r>
              <a:rPr lang="it-IT" sz="900" dirty="0"/>
              <a:t>- gestione degli aspetti contrattuali, rapporti con enti e consorzi di </a:t>
            </a:r>
            <a:r>
              <a:rPr lang="it-IT" sz="900" dirty="0" smtClean="0"/>
              <a:t>filiera;</a:t>
            </a:r>
            <a:endParaRPr lang="it-IT" sz="900" dirty="0"/>
          </a:p>
          <a:p>
            <a:r>
              <a:rPr lang="it-IT" sz="900" dirty="0"/>
              <a:t>- elaborazioni statistiche </a:t>
            </a:r>
            <a:r>
              <a:rPr lang="it-IT" sz="900" dirty="0" smtClean="0"/>
              <a:t>aziendali;</a:t>
            </a:r>
            <a:endParaRPr lang="it-IT" sz="900" dirty="0"/>
          </a:p>
          <a:p>
            <a:r>
              <a:rPr lang="it-IT" sz="900" dirty="0"/>
              <a:t>- reporting dati di gestione degli impianti di </a:t>
            </a:r>
            <a:r>
              <a:rPr lang="it-IT" sz="900" dirty="0" smtClean="0"/>
              <a:t>smaltimento/recupero/selezione e </a:t>
            </a:r>
            <a:endParaRPr lang="it-IT" sz="900" dirty="0"/>
          </a:p>
          <a:p>
            <a:r>
              <a:rPr lang="it-IT" sz="900" dirty="0" smtClean="0"/>
              <a:t>- gestione </a:t>
            </a:r>
            <a:r>
              <a:rPr lang="it-IT" sz="900" dirty="0"/>
              <a:t>amministrativa rifiuti in ingresso ed uscita impianto di selezione </a:t>
            </a:r>
            <a:r>
              <a:rPr lang="it-IT" sz="900" dirty="0" smtClean="0"/>
              <a:t>.</a:t>
            </a:r>
            <a:endParaRPr lang="it-IT" sz="900" dirty="0"/>
          </a:p>
          <a:p>
            <a:pPr marL="171450" indent="-171450">
              <a:buFontTx/>
              <a:buChar char="-"/>
            </a:pPr>
            <a:endParaRPr lang="it-IT" sz="900" b="1" dirty="0" smtClean="0"/>
          </a:p>
          <a:p>
            <a:pPr marL="171450" indent="-171450">
              <a:buFontTx/>
              <a:buChar char="-"/>
            </a:pPr>
            <a:endParaRPr lang="it-IT" sz="900" dirty="0"/>
          </a:p>
          <a:p>
            <a:r>
              <a:rPr lang="it-IT" sz="900" dirty="0"/>
              <a:t> </a:t>
            </a:r>
          </a:p>
        </p:txBody>
      </p:sp>
      <p:sp>
        <p:nvSpPr>
          <p:cNvPr id="29" name="_s3086"/>
          <p:cNvSpPr>
            <a:spLocks noChangeArrowheads="1"/>
          </p:cNvSpPr>
          <p:nvPr/>
        </p:nvSpPr>
        <p:spPr bwMode="auto">
          <a:xfrm>
            <a:off x="179512" y="882028"/>
            <a:ext cx="2952328" cy="374377"/>
          </a:xfrm>
          <a:prstGeom prst="bracketPair">
            <a:avLst>
              <a:gd name="adj" fmla="val 0"/>
            </a:avLst>
          </a:prstGeom>
          <a:solidFill>
            <a:schemeClr val="accent2">
              <a:alpha val="5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/>
              <a:t>PIATTAFORMA ECOLOGICA R13 _ </a:t>
            </a:r>
            <a:r>
              <a:rPr lang="it-IT" sz="1000" dirty="0" smtClean="0"/>
              <a:t>D15 + RDM</a:t>
            </a:r>
            <a:endParaRPr lang="it-IT" sz="1000" dirty="0"/>
          </a:p>
          <a:p>
            <a:pPr algn="ctr"/>
            <a:r>
              <a:rPr lang="it-IT" sz="1000" dirty="0"/>
              <a:t>(</a:t>
            </a:r>
            <a:r>
              <a:rPr lang="it-IT" sz="1000" dirty="0" err="1"/>
              <a:t>stefano</a:t>
            </a:r>
            <a:r>
              <a:rPr lang="it-IT" sz="1000" dirty="0"/>
              <a:t> </a:t>
            </a:r>
            <a:r>
              <a:rPr lang="it-IT" sz="1000" dirty="0" err="1"/>
              <a:t>govoni</a:t>
            </a:r>
            <a:r>
              <a:rPr lang="it-IT" sz="1000" dirty="0"/>
              <a:t>)</a:t>
            </a:r>
          </a:p>
        </p:txBody>
      </p:sp>
      <p:sp>
        <p:nvSpPr>
          <p:cNvPr id="31" name="_s3086"/>
          <p:cNvSpPr>
            <a:spLocks noChangeArrowheads="1"/>
          </p:cNvSpPr>
          <p:nvPr/>
        </p:nvSpPr>
        <p:spPr bwMode="auto">
          <a:xfrm>
            <a:off x="1078538" y="2782631"/>
            <a:ext cx="2819316" cy="374377"/>
          </a:xfrm>
          <a:prstGeom prst="bracketPair">
            <a:avLst>
              <a:gd name="adj" fmla="val 0"/>
            </a:avLst>
          </a:prstGeom>
          <a:solidFill>
            <a:srgbClr val="00B0F0">
              <a:alpha val="50000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 smtClean="0"/>
              <a:t>IMPIANTO DI SELEZIONE (RDM)</a:t>
            </a:r>
          </a:p>
          <a:p>
            <a:pPr algn="ctr"/>
            <a:r>
              <a:rPr lang="it-IT" sz="1000" dirty="0"/>
              <a:t>(in distacco a comando - </a:t>
            </a:r>
            <a:r>
              <a:rPr lang="it-IT" sz="1000" dirty="0" err="1"/>
              <a:t>alex</a:t>
            </a:r>
            <a:r>
              <a:rPr lang="it-IT" sz="1000" dirty="0"/>
              <a:t> barboni)</a:t>
            </a:r>
          </a:p>
        </p:txBody>
      </p:sp>
      <p:cxnSp>
        <p:nvCxnSpPr>
          <p:cNvPr id="34" name="Connettore 1 33"/>
          <p:cNvCxnSpPr>
            <a:stCxn id="22" idx="1"/>
          </p:cNvCxnSpPr>
          <p:nvPr/>
        </p:nvCxnSpPr>
        <p:spPr>
          <a:xfrm flipH="1" flipV="1">
            <a:off x="529937" y="1828801"/>
            <a:ext cx="506054" cy="455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Connettore 1 49"/>
          <p:cNvCxnSpPr/>
          <p:nvPr/>
        </p:nvCxnSpPr>
        <p:spPr>
          <a:xfrm flipV="1">
            <a:off x="475933" y="4156364"/>
            <a:ext cx="2049" cy="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1 52"/>
          <p:cNvCxnSpPr/>
          <p:nvPr/>
        </p:nvCxnSpPr>
        <p:spPr>
          <a:xfrm flipH="1">
            <a:off x="499853" y="1239701"/>
            <a:ext cx="40406" cy="33403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Connettore 1 58"/>
          <p:cNvCxnSpPr/>
          <p:nvPr/>
        </p:nvCxnSpPr>
        <p:spPr>
          <a:xfrm flipV="1">
            <a:off x="531168" y="608577"/>
            <a:ext cx="1888" cy="272829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" name="_s3086"/>
          <p:cNvSpPr>
            <a:spLocks noChangeArrowheads="1"/>
          </p:cNvSpPr>
          <p:nvPr/>
        </p:nvSpPr>
        <p:spPr bwMode="auto">
          <a:xfrm>
            <a:off x="1044833" y="2171184"/>
            <a:ext cx="3457096" cy="430850"/>
          </a:xfrm>
          <a:prstGeom prst="bracketPair">
            <a:avLst>
              <a:gd name="adj" fmla="val 0"/>
            </a:avLst>
          </a:prstGeom>
          <a:solidFill>
            <a:srgbClr val="FFFF00">
              <a:alpha val="50000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/>
              <a:t>PIATTAFORMA ECOLOGICA R13 _ D15</a:t>
            </a:r>
          </a:p>
          <a:p>
            <a:pPr algn="ctr"/>
            <a:r>
              <a:rPr lang="it-IT" sz="1000" dirty="0" smtClean="0"/>
              <a:t>(</a:t>
            </a:r>
            <a:r>
              <a:rPr lang="it-IT" sz="1000" dirty="0" err="1"/>
              <a:t>giovanni</a:t>
            </a:r>
            <a:r>
              <a:rPr lang="it-IT" sz="1000" dirty="0"/>
              <a:t> </a:t>
            </a:r>
            <a:r>
              <a:rPr lang="it-IT" sz="1000" dirty="0" err="1"/>
              <a:t>aguiari</a:t>
            </a:r>
            <a:r>
              <a:rPr lang="it-IT" sz="1000" dirty="0"/>
              <a:t>)</a:t>
            </a:r>
          </a:p>
        </p:txBody>
      </p:sp>
      <p:cxnSp>
        <p:nvCxnSpPr>
          <p:cNvPr id="77" name="Connettore 1 76"/>
          <p:cNvCxnSpPr/>
          <p:nvPr/>
        </p:nvCxnSpPr>
        <p:spPr>
          <a:xfrm flipV="1">
            <a:off x="3131840" y="1989897"/>
            <a:ext cx="0" cy="18128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" name="_s3086"/>
          <p:cNvSpPr>
            <a:spLocks noChangeArrowheads="1"/>
          </p:cNvSpPr>
          <p:nvPr/>
        </p:nvSpPr>
        <p:spPr bwMode="auto">
          <a:xfrm>
            <a:off x="1089135" y="3333455"/>
            <a:ext cx="3457096" cy="430850"/>
          </a:xfrm>
          <a:prstGeom prst="bracketPair">
            <a:avLst>
              <a:gd name="adj" fmla="val 0"/>
            </a:avLst>
          </a:prstGeom>
          <a:solidFill>
            <a:srgbClr val="FFFF00">
              <a:alpha val="50000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/>
              <a:t>IMPIANTO DI SELEZIONE (</a:t>
            </a:r>
            <a:r>
              <a:rPr lang="it-IT" sz="1000" dirty="0" smtClean="0"/>
              <a:t>RDM)</a:t>
            </a:r>
            <a:endParaRPr lang="it-IT" sz="1000" dirty="0"/>
          </a:p>
          <a:p>
            <a:pPr algn="ctr"/>
            <a:r>
              <a:rPr lang="it-IT" sz="1000" dirty="0" smtClean="0"/>
              <a:t>(</a:t>
            </a:r>
            <a:r>
              <a:rPr lang="it-IT" sz="1000" dirty="0" err="1"/>
              <a:t>giovanni</a:t>
            </a:r>
            <a:r>
              <a:rPr lang="it-IT" sz="1000" dirty="0"/>
              <a:t> </a:t>
            </a:r>
            <a:r>
              <a:rPr lang="it-IT" sz="1000" dirty="0" err="1"/>
              <a:t>aguiari</a:t>
            </a:r>
            <a:r>
              <a:rPr lang="it-IT" sz="1000" dirty="0"/>
              <a:t>)</a:t>
            </a:r>
          </a:p>
        </p:txBody>
      </p:sp>
      <p:sp>
        <p:nvSpPr>
          <p:cNvPr id="37" name="_s3088"/>
          <p:cNvSpPr>
            <a:spLocks noChangeArrowheads="1"/>
          </p:cNvSpPr>
          <p:nvPr/>
        </p:nvSpPr>
        <p:spPr bwMode="auto">
          <a:xfrm>
            <a:off x="1212449" y="4392911"/>
            <a:ext cx="1991399" cy="374377"/>
          </a:xfrm>
          <a:prstGeom prst="bracketPair">
            <a:avLst>
              <a:gd name="adj" fmla="val 0"/>
            </a:avLst>
          </a:prstGeom>
          <a:solidFill>
            <a:srgbClr val="FFC000">
              <a:alpha val="50000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 smtClean="0"/>
              <a:t>EMERGENZE/CAPO SQUADRA </a:t>
            </a:r>
          </a:p>
          <a:p>
            <a:pPr algn="ctr"/>
            <a:r>
              <a:rPr lang="it-IT" sz="1000" dirty="0" smtClean="0"/>
              <a:t>(</a:t>
            </a:r>
            <a:r>
              <a:rPr lang="it-IT" sz="1000" dirty="0" err="1" smtClean="0"/>
              <a:t>harry</a:t>
            </a:r>
            <a:r>
              <a:rPr lang="it-IT" sz="1000" dirty="0" smtClean="0"/>
              <a:t> </a:t>
            </a:r>
            <a:r>
              <a:rPr lang="it-IT" sz="1000" dirty="0" err="1" smtClean="0"/>
              <a:t>aguiari</a:t>
            </a:r>
            <a:r>
              <a:rPr lang="it-IT" sz="1000" dirty="0" smtClean="0"/>
              <a:t>)</a:t>
            </a:r>
            <a:endParaRPr lang="it-IT" sz="1000" dirty="0"/>
          </a:p>
        </p:txBody>
      </p:sp>
      <p:cxnSp>
        <p:nvCxnSpPr>
          <p:cNvPr id="38" name="Connettore 1 37"/>
          <p:cNvCxnSpPr/>
          <p:nvPr/>
        </p:nvCxnSpPr>
        <p:spPr>
          <a:xfrm flipH="1" flipV="1">
            <a:off x="535137" y="2918252"/>
            <a:ext cx="508117" cy="1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Connettore 1 38"/>
          <p:cNvCxnSpPr/>
          <p:nvPr/>
        </p:nvCxnSpPr>
        <p:spPr>
          <a:xfrm flipV="1">
            <a:off x="3635896" y="3157008"/>
            <a:ext cx="0" cy="17644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32261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65972"/>
          </a:xfrm>
          <a:noFill/>
        </p:spPr>
        <p:txBody>
          <a:bodyPr/>
          <a:lstStyle/>
          <a:p>
            <a:r>
              <a:rPr lang="it-IT" sz="2400" b="1" u="sng" dirty="0" smtClean="0"/>
              <a:t>ORGANIGRAMMA/MANSIONARIO (giugno 2017)</a:t>
            </a:r>
            <a:endParaRPr lang="it-IT" sz="2400" b="1" u="sng" dirty="0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923940" y="6305128"/>
            <a:ext cx="2895600" cy="396875"/>
          </a:xfrm>
        </p:spPr>
        <p:txBody>
          <a:bodyPr/>
          <a:lstStyle/>
          <a:p>
            <a:r>
              <a:rPr lang="it-IT" b="1" dirty="0" smtClean="0"/>
              <a:t>AREA IMPIANTI SPA</a:t>
            </a:r>
          </a:p>
          <a:p>
            <a:r>
              <a:rPr lang="it-IT" b="1" dirty="0" smtClean="0"/>
              <a:t>Via A. Volta, 26/A – COPPARO FERRARA</a:t>
            </a:r>
            <a:endParaRPr lang="it-IT" b="1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6062C-1F2A-428F-8347-77B5352B904E}" type="slidenum">
              <a:rPr lang="it-IT" b="1" smtClean="0"/>
              <a:pPr/>
              <a:t>6</a:t>
            </a:fld>
            <a:endParaRPr lang="it-IT" b="1" dirty="0"/>
          </a:p>
        </p:txBody>
      </p:sp>
      <p:sp>
        <p:nvSpPr>
          <p:cNvPr id="18" name="Rectangle 24"/>
          <p:cNvSpPr>
            <a:spLocks noChangeArrowheads="1"/>
          </p:cNvSpPr>
          <p:nvPr/>
        </p:nvSpPr>
        <p:spPr bwMode="auto">
          <a:xfrm>
            <a:off x="4287341" y="1844824"/>
            <a:ext cx="4281874" cy="683270"/>
          </a:xfrm>
          <a:prstGeom prst="rect">
            <a:avLst/>
          </a:prstGeom>
          <a:ln w="6350">
            <a:solidFill>
              <a:srgbClr val="C0C0C0"/>
            </a:solidFill>
            <a:miter lim="800000"/>
            <a:headEnd/>
            <a:tailEnd/>
          </a:ln>
          <a:effectLst/>
          <a:ex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91440" bIns="91440"/>
          <a:lstStyle/>
          <a:p>
            <a:r>
              <a:rPr lang="it-IT" sz="900" b="1" dirty="0" smtClean="0"/>
              <a:t>ALBO:</a:t>
            </a:r>
            <a:endParaRPr lang="it-IT" sz="900" dirty="0" smtClean="0"/>
          </a:p>
          <a:p>
            <a:r>
              <a:rPr lang="it-IT" sz="900" dirty="0"/>
              <a:t>- tenuta ed aggiornamento albo gestori e conto terzi per i mezzi </a:t>
            </a:r>
            <a:r>
              <a:rPr lang="it-IT" sz="900" dirty="0" smtClean="0"/>
              <a:t>aziendali e </a:t>
            </a:r>
            <a:endParaRPr lang="it-IT" sz="900" dirty="0"/>
          </a:p>
          <a:p>
            <a:r>
              <a:rPr lang="it-IT" sz="900" dirty="0"/>
              <a:t>- gestione amministrativa rifiuti in ingresso ed uscita impianto di selezione </a:t>
            </a:r>
            <a:r>
              <a:rPr lang="it-IT" sz="900" dirty="0" smtClean="0"/>
              <a:t>.</a:t>
            </a:r>
            <a:endParaRPr lang="it-IT" sz="900" dirty="0"/>
          </a:p>
        </p:txBody>
      </p:sp>
      <p:sp>
        <p:nvSpPr>
          <p:cNvPr id="22" name="_s3086"/>
          <p:cNvSpPr>
            <a:spLocks noChangeArrowheads="1"/>
          </p:cNvSpPr>
          <p:nvPr/>
        </p:nvSpPr>
        <p:spPr bwMode="auto">
          <a:xfrm>
            <a:off x="972706" y="1643137"/>
            <a:ext cx="2231141" cy="374377"/>
          </a:xfrm>
          <a:prstGeom prst="bracketPair">
            <a:avLst>
              <a:gd name="adj" fmla="val 0"/>
            </a:avLst>
          </a:prstGeom>
          <a:solidFill>
            <a:srgbClr val="00B0F0">
              <a:alpha val="50000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 smtClean="0"/>
              <a:t>ALBO</a:t>
            </a:r>
          </a:p>
          <a:p>
            <a:pPr algn="ctr"/>
            <a:r>
              <a:rPr lang="it-IT" sz="1000" dirty="0"/>
              <a:t>(in distacco a comando - </a:t>
            </a:r>
            <a:r>
              <a:rPr lang="it-IT" sz="1000" dirty="0" err="1"/>
              <a:t>alex</a:t>
            </a:r>
            <a:r>
              <a:rPr lang="it-IT" sz="1000" dirty="0"/>
              <a:t> barboni</a:t>
            </a:r>
          </a:p>
        </p:txBody>
      </p:sp>
      <p:sp>
        <p:nvSpPr>
          <p:cNvPr id="25" name="_s3087"/>
          <p:cNvSpPr>
            <a:spLocks noChangeArrowheads="1"/>
          </p:cNvSpPr>
          <p:nvPr/>
        </p:nvSpPr>
        <p:spPr bwMode="auto">
          <a:xfrm>
            <a:off x="1023323" y="3723341"/>
            <a:ext cx="2329857" cy="374377"/>
          </a:xfrm>
          <a:prstGeom prst="bracketPair">
            <a:avLst>
              <a:gd name="adj" fmla="val 0"/>
            </a:avLst>
          </a:prstGeom>
          <a:solidFill>
            <a:srgbClr val="00B0F0">
              <a:alpha val="50000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 smtClean="0"/>
              <a:t>REPORTISTICA</a:t>
            </a:r>
          </a:p>
          <a:p>
            <a:pPr algn="ctr"/>
            <a:r>
              <a:rPr lang="it-IT" sz="1000" dirty="0"/>
              <a:t>(in distacco a comando - </a:t>
            </a:r>
            <a:r>
              <a:rPr lang="it-IT" sz="1000" dirty="0" err="1"/>
              <a:t>alex</a:t>
            </a:r>
            <a:r>
              <a:rPr lang="it-IT" sz="1000" dirty="0"/>
              <a:t> barboni</a:t>
            </a:r>
          </a:p>
        </p:txBody>
      </p:sp>
      <p:cxnSp>
        <p:nvCxnSpPr>
          <p:cNvPr id="26" name="Connettore 1 25"/>
          <p:cNvCxnSpPr>
            <a:stCxn id="25" idx="1"/>
          </p:cNvCxnSpPr>
          <p:nvPr/>
        </p:nvCxnSpPr>
        <p:spPr>
          <a:xfrm flipH="1" flipV="1">
            <a:off x="515206" y="3910529"/>
            <a:ext cx="508117" cy="1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4355976" y="2790589"/>
            <a:ext cx="3662064" cy="730304"/>
          </a:xfrm>
          <a:prstGeom prst="rect">
            <a:avLst/>
          </a:prstGeom>
          <a:ln w="6350">
            <a:solidFill>
              <a:srgbClr val="C0C0C0"/>
            </a:solidFill>
            <a:miter lim="800000"/>
            <a:headEnd/>
            <a:tailEnd/>
          </a:ln>
          <a:effectLst/>
          <a:ex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91440" bIns="91440"/>
          <a:lstStyle/>
          <a:p>
            <a:r>
              <a:rPr lang="it-IT" sz="900" b="1" dirty="0" smtClean="0"/>
              <a:t>VEICOLI:</a:t>
            </a:r>
            <a:endParaRPr lang="it-IT" sz="900" dirty="0" smtClean="0"/>
          </a:p>
          <a:p>
            <a:r>
              <a:rPr lang="it-IT" sz="900" dirty="0"/>
              <a:t>- acquisti, noli, manutenzioni e riparazioni sia  ordinarie che straordinarie, (limitatamente a mezzi, veicoli ed attrezzature settore impianti</a:t>
            </a:r>
            <a:r>
              <a:rPr lang="it-IT" sz="900" dirty="0" smtClean="0"/>
              <a:t>) .</a:t>
            </a:r>
            <a:endParaRPr lang="it-IT" sz="900" dirty="0"/>
          </a:p>
          <a:p>
            <a:r>
              <a:rPr lang="it-IT" sz="900" dirty="0"/>
              <a:t> </a:t>
            </a:r>
          </a:p>
        </p:txBody>
      </p:sp>
      <p:sp>
        <p:nvSpPr>
          <p:cNvPr id="29" name="_s3086"/>
          <p:cNvSpPr>
            <a:spLocks noChangeArrowheads="1"/>
          </p:cNvSpPr>
          <p:nvPr/>
        </p:nvSpPr>
        <p:spPr bwMode="auto">
          <a:xfrm>
            <a:off x="179512" y="882028"/>
            <a:ext cx="3414558" cy="374377"/>
          </a:xfrm>
          <a:prstGeom prst="bracketPair">
            <a:avLst>
              <a:gd name="adj" fmla="val 0"/>
            </a:avLst>
          </a:prstGeom>
          <a:solidFill>
            <a:schemeClr val="accent2">
              <a:alpha val="5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/>
              <a:t>SERVIZI AMMINISTRATIVI (DATI/STATISTICHE/ALBO)</a:t>
            </a:r>
          </a:p>
          <a:p>
            <a:pPr algn="ctr"/>
            <a:r>
              <a:rPr lang="it-IT" sz="1000" dirty="0"/>
              <a:t>(in distacco a comando - </a:t>
            </a:r>
            <a:r>
              <a:rPr lang="it-IT" sz="1000" dirty="0" err="1"/>
              <a:t>alex</a:t>
            </a:r>
            <a:r>
              <a:rPr lang="it-IT" sz="1000" dirty="0"/>
              <a:t> barboni</a:t>
            </a:r>
          </a:p>
        </p:txBody>
      </p:sp>
      <p:sp>
        <p:nvSpPr>
          <p:cNvPr id="31" name="_s3086"/>
          <p:cNvSpPr>
            <a:spLocks noChangeArrowheads="1"/>
          </p:cNvSpPr>
          <p:nvPr/>
        </p:nvSpPr>
        <p:spPr bwMode="auto">
          <a:xfrm>
            <a:off x="962082" y="2609746"/>
            <a:ext cx="2446428" cy="374377"/>
          </a:xfrm>
          <a:prstGeom prst="bracketPair">
            <a:avLst>
              <a:gd name="adj" fmla="val 0"/>
            </a:avLst>
          </a:prstGeom>
          <a:solidFill>
            <a:srgbClr val="00B0F0">
              <a:alpha val="50000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 smtClean="0"/>
              <a:t>VEICOLI</a:t>
            </a:r>
          </a:p>
          <a:p>
            <a:pPr algn="ctr"/>
            <a:r>
              <a:rPr lang="it-IT" sz="1000" dirty="0"/>
              <a:t>(in distacco a comando - </a:t>
            </a:r>
            <a:r>
              <a:rPr lang="it-IT" sz="1000" dirty="0" err="1"/>
              <a:t>alex</a:t>
            </a:r>
            <a:r>
              <a:rPr lang="it-IT" sz="1000" dirty="0"/>
              <a:t> barboni</a:t>
            </a:r>
          </a:p>
        </p:txBody>
      </p:sp>
      <p:cxnSp>
        <p:nvCxnSpPr>
          <p:cNvPr id="34" name="Connettore 1 33"/>
          <p:cNvCxnSpPr>
            <a:stCxn id="22" idx="1"/>
          </p:cNvCxnSpPr>
          <p:nvPr/>
        </p:nvCxnSpPr>
        <p:spPr>
          <a:xfrm flipH="1">
            <a:off x="540260" y="1830326"/>
            <a:ext cx="432446" cy="1449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Connettore 1 49"/>
          <p:cNvCxnSpPr/>
          <p:nvPr/>
        </p:nvCxnSpPr>
        <p:spPr>
          <a:xfrm flipV="1">
            <a:off x="475933" y="4156364"/>
            <a:ext cx="2049" cy="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1 52"/>
          <p:cNvCxnSpPr/>
          <p:nvPr/>
        </p:nvCxnSpPr>
        <p:spPr>
          <a:xfrm flipH="1">
            <a:off x="515206" y="1239701"/>
            <a:ext cx="25053" cy="26708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Connettore 1 58"/>
          <p:cNvCxnSpPr/>
          <p:nvPr/>
        </p:nvCxnSpPr>
        <p:spPr>
          <a:xfrm flipV="1">
            <a:off x="531168" y="608577"/>
            <a:ext cx="1888" cy="272829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9" name="Connettore 1 68"/>
          <p:cNvCxnSpPr/>
          <p:nvPr/>
        </p:nvCxnSpPr>
        <p:spPr>
          <a:xfrm flipH="1" flipV="1">
            <a:off x="521987" y="2796861"/>
            <a:ext cx="418777" cy="1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0" name="Connettore 1 69"/>
          <p:cNvCxnSpPr/>
          <p:nvPr/>
        </p:nvCxnSpPr>
        <p:spPr>
          <a:xfrm flipV="1">
            <a:off x="3131840" y="2964866"/>
            <a:ext cx="0" cy="108869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2" name="_s3086"/>
          <p:cNvSpPr>
            <a:spLocks noChangeArrowheads="1"/>
          </p:cNvSpPr>
          <p:nvPr/>
        </p:nvSpPr>
        <p:spPr bwMode="auto">
          <a:xfrm>
            <a:off x="1728125" y="3055867"/>
            <a:ext cx="1680385" cy="374377"/>
          </a:xfrm>
          <a:prstGeom prst="bracketPair">
            <a:avLst>
              <a:gd name="adj" fmla="val 0"/>
            </a:avLst>
          </a:prstGeom>
          <a:solidFill>
            <a:srgbClr val="FFFF00">
              <a:alpha val="50000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 smtClean="0"/>
              <a:t>VEICOLI</a:t>
            </a:r>
            <a:endParaRPr lang="it-IT" sz="1000" dirty="0"/>
          </a:p>
          <a:p>
            <a:pPr algn="ctr"/>
            <a:r>
              <a:rPr lang="it-IT" sz="1000" dirty="0"/>
              <a:t>(</a:t>
            </a:r>
            <a:r>
              <a:rPr lang="it-IT" sz="1000" dirty="0" err="1"/>
              <a:t>giovanni</a:t>
            </a:r>
            <a:r>
              <a:rPr lang="it-IT" sz="1000" dirty="0"/>
              <a:t> </a:t>
            </a:r>
            <a:r>
              <a:rPr lang="it-IT" sz="1000" dirty="0" err="1"/>
              <a:t>aguiari</a:t>
            </a:r>
            <a:r>
              <a:rPr lang="it-IT" sz="1000" dirty="0"/>
              <a:t>)</a:t>
            </a:r>
          </a:p>
        </p:txBody>
      </p:sp>
      <p:sp>
        <p:nvSpPr>
          <p:cNvPr id="35" name="Rectangle 24"/>
          <p:cNvSpPr>
            <a:spLocks noChangeArrowheads="1"/>
          </p:cNvSpPr>
          <p:nvPr/>
        </p:nvSpPr>
        <p:spPr bwMode="auto">
          <a:xfrm>
            <a:off x="4355976" y="3793779"/>
            <a:ext cx="4104456" cy="1015147"/>
          </a:xfrm>
          <a:prstGeom prst="rect">
            <a:avLst/>
          </a:prstGeom>
          <a:ln w="6350">
            <a:solidFill>
              <a:srgbClr val="C0C0C0"/>
            </a:solidFill>
            <a:miter lim="800000"/>
            <a:headEnd/>
            <a:tailEnd/>
          </a:ln>
          <a:effectLst/>
          <a:ex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91440" bIns="91440"/>
          <a:lstStyle/>
          <a:p>
            <a:r>
              <a:rPr lang="it-IT" sz="900" b="1" dirty="0" smtClean="0"/>
              <a:t>REPORTISTICA:</a:t>
            </a:r>
            <a:endParaRPr lang="it-IT" sz="900" dirty="0" smtClean="0"/>
          </a:p>
          <a:p>
            <a:r>
              <a:rPr lang="it-IT" sz="900" dirty="0"/>
              <a:t>- elaborazioni statistiche </a:t>
            </a:r>
            <a:r>
              <a:rPr lang="it-IT" sz="900" dirty="0" smtClean="0"/>
              <a:t>aziendali;</a:t>
            </a:r>
            <a:endParaRPr lang="it-IT" sz="900" dirty="0"/>
          </a:p>
          <a:p>
            <a:r>
              <a:rPr lang="it-IT" sz="900" dirty="0"/>
              <a:t>- reporting dati di gestione degli impianti di </a:t>
            </a:r>
            <a:r>
              <a:rPr lang="it-IT" sz="900" dirty="0" smtClean="0"/>
              <a:t>smaltimento/recupero/selezione e </a:t>
            </a:r>
            <a:endParaRPr lang="it-IT" sz="900" dirty="0"/>
          </a:p>
          <a:p>
            <a:r>
              <a:rPr lang="it-IT" sz="900" dirty="0"/>
              <a:t>- DGR </a:t>
            </a:r>
            <a:r>
              <a:rPr lang="it-IT" sz="900" dirty="0" smtClean="0"/>
              <a:t>754/2012 .</a:t>
            </a:r>
            <a:endParaRPr lang="it-IT" sz="900" dirty="0"/>
          </a:p>
          <a:p>
            <a:endParaRPr lang="it-IT" sz="900" dirty="0"/>
          </a:p>
          <a:p>
            <a:r>
              <a:rPr lang="it-IT" sz="9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7330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Organization Chart 3"/>
          <p:cNvGrpSpPr>
            <a:grpSpLocks/>
          </p:cNvGrpSpPr>
          <p:nvPr/>
        </p:nvGrpSpPr>
        <p:grpSpPr bwMode="auto">
          <a:xfrm>
            <a:off x="932147" y="1042964"/>
            <a:ext cx="3165006" cy="2897954"/>
            <a:chOff x="952" y="1006"/>
            <a:chExt cx="1538" cy="1463"/>
          </a:xfrm>
        </p:grpSpPr>
        <p:sp>
          <p:nvSpPr>
            <p:cNvPr id="19" name="_s3086"/>
            <p:cNvSpPr>
              <a:spLocks noChangeArrowheads="1"/>
            </p:cNvSpPr>
            <p:nvPr/>
          </p:nvSpPr>
          <p:spPr bwMode="auto">
            <a:xfrm>
              <a:off x="961" y="1006"/>
              <a:ext cx="966" cy="189"/>
            </a:xfrm>
            <a:prstGeom prst="bracketPair">
              <a:avLst>
                <a:gd name="adj" fmla="val 0"/>
              </a:avLst>
            </a:prstGeom>
            <a:solidFill>
              <a:srgbClr val="00B0F0">
                <a:alpha val="50000"/>
              </a:srgbClr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33530" tIns="16765" rIns="33530" bIns="16765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it-IT" sz="1000" dirty="0" smtClean="0"/>
                <a:t>ACCETTAZIONE/OMOLOGHE</a:t>
              </a:r>
            </a:p>
            <a:p>
              <a:pPr algn="ctr"/>
              <a:r>
                <a:rPr lang="it-IT" sz="1000" dirty="0" smtClean="0"/>
                <a:t>(</a:t>
              </a:r>
              <a:r>
                <a:rPr lang="it-IT" sz="1000" dirty="0" err="1" smtClean="0"/>
                <a:t>stefania</a:t>
              </a:r>
              <a:r>
                <a:rPr lang="it-IT" sz="1000" dirty="0" smtClean="0"/>
                <a:t> </a:t>
              </a:r>
              <a:r>
                <a:rPr lang="it-IT" sz="1000" dirty="0" err="1" smtClean="0"/>
                <a:t>picone</a:t>
              </a:r>
              <a:r>
                <a:rPr lang="it-IT" sz="1000" dirty="0" smtClean="0"/>
                <a:t>)</a:t>
              </a:r>
              <a:endParaRPr lang="it-IT" sz="1000" dirty="0"/>
            </a:p>
          </p:txBody>
        </p:sp>
        <p:sp>
          <p:nvSpPr>
            <p:cNvPr id="20" name="_s3087"/>
            <p:cNvSpPr>
              <a:spLocks noChangeArrowheads="1"/>
            </p:cNvSpPr>
            <p:nvPr/>
          </p:nvSpPr>
          <p:spPr bwMode="auto">
            <a:xfrm>
              <a:off x="952" y="2280"/>
              <a:ext cx="1538" cy="189"/>
            </a:xfrm>
            <a:prstGeom prst="bracketPair">
              <a:avLst>
                <a:gd name="adj" fmla="val 0"/>
              </a:avLst>
            </a:prstGeom>
            <a:solidFill>
              <a:srgbClr val="00B0F0">
                <a:alpha val="50000"/>
              </a:srgbClr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33530" tIns="16765" rIns="33530" bIns="16765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it-IT" sz="1000" dirty="0" smtClean="0"/>
                <a:t>DISCARICHE IN COLTIVAZIONE/POST_MORTEMI</a:t>
              </a:r>
            </a:p>
            <a:p>
              <a:pPr algn="ctr"/>
              <a:r>
                <a:rPr lang="it-IT" sz="1000" dirty="0" smtClean="0"/>
                <a:t>(</a:t>
              </a:r>
              <a:r>
                <a:rPr lang="it-IT" sz="1000" dirty="0" err="1" smtClean="0"/>
                <a:t>giovanni</a:t>
              </a:r>
              <a:r>
                <a:rPr lang="it-IT" sz="1000" dirty="0" smtClean="0"/>
                <a:t> </a:t>
              </a:r>
              <a:r>
                <a:rPr lang="it-IT" sz="1000" dirty="0" err="1" smtClean="0"/>
                <a:t>aguiari</a:t>
              </a:r>
              <a:r>
                <a:rPr lang="it-IT" sz="1000" dirty="0" smtClean="0"/>
                <a:t>)</a:t>
              </a:r>
              <a:endParaRPr lang="it-IT" sz="1000" dirty="0"/>
            </a:p>
          </p:txBody>
        </p:sp>
      </p:grpSp>
      <p:sp>
        <p:nvSpPr>
          <p:cNvPr id="21" name="_s3087"/>
          <p:cNvSpPr>
            <a:spLocks noChangeArrowheads="1"/>
          </p:cNvSpPr>
          <p:nvPr/>
        </p:nvSpPr>
        <p:spPr bwMode="auto">
          <a:xfrm>
            <a:off x="940542" y="3066939"/>
            <a:ext cx="2329857" cy="374377"/>
          </a:xfrm>
          <a:prstGeom prst="bracketPair">
            <a:avLst>
              <a:gd name="adj" fmla="val 0"/>
            </a:avLst>
          </a:prstGeom>
          <a:solidFill>
            <a:srgbClr val="00B0F0">
              <a:alpha val="50000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 smtClean="0"/>
              <a:t>COMMERCIALE/INTERMEDIAZIONE</a:t>
            </a:r>
          </a:p>
          <a:p>
            <a:pPr algn="ctr"/>
            <a:r>
              <a:rPr lang="it-IT" sz="1000" dirty="0" smtClean="0"/>
              <a:t>(</a:t>
            </a:r>
            <a:r>
              <a:rPr lang="it-IT" sz="1000" dirty="0" err="1" smtClean="0"/>
              <a:t>giovanni</a:t>
            </a:r>
            <a:r>
              <a:rPr lang="it-IT" sz="1000" dirty="0" smtClean="0"/>
              <a:t> </a:t>
            </a:r>
            <a:r>
              <a:rPr lang="it-IT" sz="1000" dirty="0" err="1" smtClean="0"/>
              <a:t>camatarri</a:t>
            </a:r>
            <a:r>
              <a:rPr lang="it-IT" sz="1000" dirty="0" smtClean="0"/>
              <a:t>)</a:t>
            </a:r>
            <a:endParaRPr lang="it-IT" sz="1000" dirty="0"/>
          </a:p>
        </p:txBody>
      </p:sp>
      <p:cxnSp>
        <p:nvCxnSpPr>
          <p:cNvPr id="22" name="Connettore 1 21"/>
          <p:cNvCxnSpPr>
            <a:stCxn id="21" idx="1"/>
          </p:cNvCxnSpPr>
          <p:nvPr/>
        </p:nvCxnSpPr>
        <p:spPr>
          <a:xfrm flipH="1" flipV="1">
            <a:off x="432425" y="3254127"/>
            <a:ext cx="508117" cy="1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Connettore 1 22"/>
          <p:cNvCxnSpPr/>
          <p:nvPr/>
        </p:nvCxnSpPr>
        <p:spPr>
          <a:xfrm flipH="1" flipV="1">
            <a:off x="440236" y="3754523"/>
            <a:ext cx="476611" cy="783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" name="_s3086"/>
          <p:cNvSpPr>
            <a:spLocks noChangeArrowheads="1"/>
          </p:cNvSpPr>
          <p:nvPr/>
        </p:nvSpPr>
        <p:spPr bwMode="auto">
          <a:xfrm>
            <a:off x="885759" y="2061777"/>
            <a:ext cx="2819316" cy="374377"/>
          </a:xfrm>
          <a:prstGeom prst="bracketPair">
            <a:avLst>
              <a:gd name="adj" fmla="val 0"/>
            </a:avLst>
          </a:prstGeom>
          <a:solidFill>
            <a:srgbClr val="00B0F0">
              <a:alpha val="50000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 smtClean="0"/>
              <a:t>GESTIONE SISTRI e MUD</a:t>
            </a:r>
          </a:p>
          <a:p>
            <a:pPr algn="ctr"/>
            <a:r>
              <a:rPr lang="it-IT" sz="1000" dirty="0" smtClean="0"/>
              <a:t>(</a:t>
            </a:r>
            <a:r>
              <a:rPr lang="it-IT" sz="1000" dirty="0" err="1" smtClean="0"/>
              <a:t>alberta</a:t>
            </a:r>
            <a:r>
              <a:rPr lang="it-IT" sz="1000" dirty="0" smtClean="0"/>
              <a:t> </a:t>
            </a:r>
            <a:r>
              <a:rPr lang="it-IT" sz="1000" dirty="0" err="1" smtClean="0"/>
              <a:t>zaghi</a:t>
            </a:r>
            <a:r>
              <a:rPr lang="it-IT" sz="1000" dirty="0" smtClean="0"/>
              <a:t>)</a:t>
            </a:r>
            <a:endParaRPr lang="it-IT" sz="1000" dirty="0"/>
          </a:p>
        </p:txBody>
      </p:sp>
      <p:cxnSp>
        <p:nvCxnSpPr>
          <p:cNvPr id="25" name="Connettore 1 24"/>
          <p:cNvCxnSpPr>
            <a:stCxn id="19" idx="1"/>
          </p:cNvCxnSpPr>
          <p:nvPr/>
        </p:nvCxnSpPr>
        <p:spPr>
          <a:xfrm flipH="1" flipV="1">
            <a:off x="443810" y="1226306"/>
            <a:ext cx="506055" cy="4553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Connettore 1 25"/>
          <p:cNvCxnSpPr/>
          <p:nvPr/>
        </p:nvCxnSpPr>
        <p:spPr>
          <a:xfrm flipV="1">
            <a:off x="402447" y="3795872"/>
            <a:ext cx="2049" cy="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/>
          <p:cNvCxnSpPr/>
          <p:nvPr/>
        </p:nvCxnSpPr>
        <p:spPr>
          <a:xfrm flipH="1">
            <a:off x="444810" y="879209"/>
            <a:ext cx="21963" cy="28745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ttore 1 27"/>
          <p:cNvCxnSpPr/>
          <p:nvPr/>
        </p:nvCxnSpPr>
        <p:spPr>
          <a:xfrm flipV="1">
            <a:off x="5437122" y="529870"/>
            <a:ext cx="1888" cy="272829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Connettore 1 28"/>
          <p:cNvCxnSpPr/>
          <p:nvPr/>
        </p:nvCxnSpPr>
        <p:spPr>
          <a:xfrm flipH="1" flipV="1">
            <a:off x="427827" y="2248965"/>
            <a:ext cx="418777" cy="1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Connettore 1 29"/>
          <p:cNvCxnSpPr/>
          <p:nvPr/>
        </p:nvCxnSpPr>
        <p:spPr>
          <a:xfrm flipV="1">
            <a:off x="3279454" y="2436154"/>
            <a:ext cx="0" cy="108869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_s3086"/>
          <p:cNvSpPr>
            <a:spLocks noChangeArrowheads="1"/>
          </p:cNvSpPr>
          <p:nvPr/>
        </p:nvSpPr>
        <p:spPr bwMode="auto">
          <a:xfrm>
            <a:off x="946607" y="1485379"/>
            <a:ext cx="1972648" cy="374377"/>
          </a:xfrm>
          <a:prstGeom prst="bracketPair">
            <a:avLst>
              <a:gd name="adj" fmla="val 0"/>
            </a:avLst>
          </a:prstGeom>
          <a:solidFill>
            <a:srgbClr val="FFFF00">
              <a:alpha val="50000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 smtClean="0"/>
              <a:t>ACCETTAZIONE/FIR</a:t>
            </a:r>
          </a:p>
          <a:p>
            <a:pPr algn="ctr"/>
            <a:r>
              <a:rPr lang="it-IT" sz="1000" dirty="0" smtClean="0"/>
              <a:t>(giulia buzzoni)</a:t>
            </a:r>
            <a:endParaRPr lang="it-IT" sz="1000" dirty="0"/>
          </a:p>
        </p:txBody>
      </p:sp>
      <p:sp>
        <p:nvSpPr>
          <p:cNvPr id="32" name="_s3086"/>
          <p:cNvSpPr>
            <a:spLocks noChangeArrowheads="1"/>
          </p:cNvSpPr>
          <p:nvPr/>
        </p:nvSpPr>
        <p:spPr bwMode="auto">
          <a:xfrm>
            <a:off x="1851786" y="2529068"/>
            <a:ext cx="1659194" cy="374377"/>
          </a:xfrm>
          <a:prstGeom prst="bracketPair">
            <a:avLst>
              <a:gd name="adj" fmla="val 0"/>
            </a:avLst>
          </a:prstGeom>
          <a:solidFill>
            <a:srgbClr val="FFFF00">
              <a:alpha val="50000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 smtClean="0"/>
              <a:t>SISTRI/FIR</a:t>
            </a:r>
          </a:p>
          <a:p>
            <a:pPr algn="ctr"/>
            <a:r>
              <a:rPr lang="it-IT" sz="1000" dirty="0" smtClean="0"/>
              <a:t>(barbara biondi)</a:t>
            </a:r>
            <a:endParaRPr lang="it-IT" sz="1000" dirty="0"/>
          </a:p>
        </p:txBody>
      </p:sp>
      <p:cxnSp>
        <p:nvCxnSpPr>
          <p:cNvPr id="33" name="Connettore 1 32"/>
          <p:cNvCxnSpPr/>
          <p:nvPr/>
        </p:nvCxnSpPr>
        <p:spPr>
          <a:xfrm flipV="1">
            <a:off x="2681383" y="1376510"/>
            <a:ext cx="0" cy="108869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_s3088"/>
          <p:cNvSpPr>
            <a:spLocks noChangeArrowheads="1"/>
          </p:cNvSpPr>
          <p:nvPr/>
        </p:nvSpPr>
        <p:spPr bwMode="auto">
          <a:xfrm>
            <a:off x="1236108" y="4104412"/>
            <a:ext cx="2759828" cy="374377"/>
          </a:xfrm>
          <a:prstGeom prst="bracketPair">
            <a:avLst>
              <a:gd name="adj" fmla="val 0"/>
            </a:avLst>
          </a:prstGeom>
          <a:solidFill>
            <a:srgbClr val="FFC000">
              <a:alpha val="50000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 smtClean="0"/>
              <a:t>POST MORTEM IMPIANTI/CAPO SQUADRA</a:t>
            </a:r>
          </a:p>
          <a:p>
            <a:pPr algn="ctr"/>
            <a:r>
              <a:rPr lang="it-IT" sz="1000" dirty="0" smtClean="0"/>
              <a:t>(</a:t>
            </a:r>
            <a:r>
              <a:rPr lang="it-IT" sz="1000" dirty="0" err="1" smtClean="0"/>
              <a:t>harry</a:t>
            </a:r>
            <a:r>
              <a:rPr lang="it-IT" sz="1000" dirty="0" smtClean="0"/>
              <a:t> </a:t>
            </a:r>
            <a:r>
              <a:rPr lang="it-IT" sz="1000" dirty="0" err="1" smtClean="0"/>
              <a:t>aguiari</a:t>
            </a:r>
            <a:r>
              <a:rPr lang="it-IT" sz="1000" dirty="0" smtClean="0"/>
              <a:t>)</a:t>
            </a:r>
            <a:endParaRPr lang="it-IT" sz="1000" dirty="0"/>
          </a:p>
        </p:txBody>
      </p:sp>
      <p:cxnSp>
        <p:nvCxnSpPr>
          <p:cNvPr id="35" name="Connettore 1 34"/>
          <p:cNvCxnSpPr/>
          <p:nvPr/>
        </p:nvCxnSpPr>
        <p:spPr>
          <a:xfrm flipV="1">
            <a:off x="466773" y="267531"/>
            <a:ext cx="0" cy="27081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" name="_s3086"/>
          <p:cNvSpPr>
            <a:spLocks noChangeArrowheads="1"/>
          </p:cNvSpPr>
          <p:nvPr/>
        </p:nvSpPr>
        <p:spPr bwMode="auto">
          <a:xfrm>
            <a:off x="282287" y="514313"/>
            <a:ext cx="2776067" cy="374377"/>
          </a:xfrm>
          <a:prstGeom prst="bracketPair">
            <a:avLst>
              <a:gd name="adj" fmla="val 0"/>
            </a:avLst>
          </a:prstGeom>
          <a:solidFill>
            <a:schemeClr val="accent2">
              <a:alpha val="5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 smtClean="0"/>
              <a:t>ACCETTAZIONE/SMALTIMENTO/RECUPERO</a:t>
            </a:r>
          </a:p>
          <a:p>
            <a:pPr algn="ctr"/>
            <a:r>
              <a:rPr lang="it-IT" sz="1000" dirty="0" smtClean="0"/>
              <a:t>(</a:t>
            </a:r>
            <a:r>
              <a:rPr lang="it-IT" sz="1000" dirty="0" err="1" smtClean="0"/>
              <a:t>giovanni</a:t>
            </a:r>
            <a:r>
              <a:rPr lang="it-IT" sz="1000" dirty="0" smtClean="0"/>
              <a:t> </a:t>
            </a:r>
            <a:r>
              <a:rPr lang="it-IT" sz="1000" dirty="0" err="1" smtClean="0"/>
              <a:t>camatarri</a:t>
            </a:r>
            <a:r>
              <a:rPr lang="it-IT" sz="1000" dirty="0" smtClean="0"/>
              <a:t>)</a:t>
            </a:r>
            <a:endParaRPr lang="it-IT" sz="1000" dirty="0"/>
          </a:p>
        </p:txBody>
      </p:sp>
      <p:sp>
        <p:nvSpPr>
          <p:cNvPr id="3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923940" y="6305128"/>
            <a:ext cx="2895600" cy="396875"/>
          </a:xfrm>
        </p:spPr>
        <p:txBody>
          <a:bodyPr/>
          <a:lstStyle/>
          <a:p>
            <a:r>
              <a:rPr lang="it-IT" b="1" dirty="0" smtClean="0"/>
              <a:t>AREA IMPIANTI SPA</a:t>
            </a:r>
          </a:p>
          <a:p>
            <a:r>
              <a:rPr lang="it-IT" b="1" dirty="0" smtClean="0"/>
              <a:t>Via A. Volta, 26/A – COPPARO FERRARA</a:t>
            </a:r>
            <a:endParaRPr lang="it-IT" b="1" dirty="0"/>
          </a:p>
        </p:txBody>
      </p:sp>
      <p:sp>
        <p:nvSpPr>
          <p:cNvPr id="38" name="Segnaposto numero diapositiva 7"/>
          <p:cNvSpPr>
            <a:spLocks noGrp="1"/>
          </p:cNvSpPr>
          <p:nvPr>
            <p:ph type="sldNum" sz="quarter" idx="12"/>
          </p:nvPr>
        </p:nvSpPr>
        <p:spPr>
          <a:xfrm>
            <a:off x="6444208" y="6316344"/>
            <a:ext cx="2133600" cy="396875"/>
          </a:xfrm>
        </p:spPr>
        <p:txBody>
          <a:bodyPr/>
          <a:lstStyle/>
          <a:p>
            <a:r>
              <a:rPr lang="it-IT" b="1" dirty="0" smtClean="0"/>
              <a:t>7</a:t>
            </a:r>
            <a:endParaRPr lang="it-IT" b="1" dirty="0"/>
          </a:p>
        </p:txBody>
      </p:sp>
      <p:sp>
        <p:nvSpPr>
          <p:cNvPr id="53" name="Rettangolo 52"/>
          <p:cNvSpPr/>
          <p:nvPr/>
        </p:nvSpPr>
        <p:spPr>
          <a:xfrm>
            <a:off x="907556" y="18552"/>
            <a:ext cx="71928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u="sng" dirty="0">
                <a:latin typeface="+mn-lt"/>
              </a:rPr>
              <a:t>ORGANIGRAMMA/MANSIONARIO (giugno 2017)</a:t>
            </a:r>
            <a:endParaRPr lang="it-IT" sz="2400" dirty="0">
              <a:latin typeface="+mn-lt"/>
            </a:endParaRPr>
          </a:p>
        </p:txBody>
      </p:sp>
      <p:sp>
        <p:nvSpPr>
          <p:cNvPr id="54" name="Rectangle 24"/>
          <p:cNvSpPr>
            <a:spLocks noChangeArrowheads="1"/>
          </p:cNvSpPr>
          <p:nvPr/>
        </p:nvSpPr>
        <p:spPr bwMode="auto">
          <a:xfrm>
            <a:off x="4642474" y="4798032"/>
            <a:ext cx="4118943" cy="1109393"/>
          </a:xfrm>
          <a:prstGeom prst="rect">
            <a:avLst/>
          </a:prstGeom>
          <a:ln w="6350">
            <a:solidFill>
              <a:srgbClr val="C0C0C0"/>
            </a:solidFill>
            <a:miter lim="800000"/>
            <a:headEnd/>
            <a:tailEnd/>
          </a:ln>
          <a:effectLst/>
          <a:ex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91440" bIns="91440"/>
          <a:lstStyle/>
          <a:p>
            <a:r>
              <a:rPr lang="it-IT" sz="900" b="1" dirty="0" smtClean="0"/>
              <a:t>EMERGENZE/CAPO SQUADRA:</a:t>
            </a:r>
            <a:endParaRPr lang="it-IT" sz="900" dirty="0" smtClean="0"/>
          </a:p>
          <a:p>
            <a:r>
              <a:rPr lang="it-IT" sz="900" dirty="0"/>
              <a:t>- verifica visiva dei rifiuti in ingresso e segnalazione delle </a:t>
            </a:r>
            <a:r>
              <a:rPr lang="it-IT" sz="900" dirty="0" smtClean="0"/>
              <a:t>anomalie;</a:t>
            </a:r>
            <a:endParaRPr lang="it-IT" sz="900" dirty="0"/>
          </a:p>
          <a:p>
            <a:r>
              <a:rPr lang="it-IT" sz="900" dirty="0" smtClean="0"/>
              <a:t>- rapporto </a:t>
            </a:r>
            <a:r>
              <a:rPr lang="it-IT" sz="900" dirty="0"/>
              <a:t>con clienti/fornitori, finalizzato alle </a:t>
            </a:r>
            <a:r>
              <a:rPr lang="it-IT" sz="900" dirty="0" smtClean="0"/>
              <a:t>manutenzioni ordinarie/straordinarie </a:t>
            </a:r>
            <a:r>
              <a:rPr lang="it-IT" sz="900" dirty="0"/>
              <a:t>di mezzi, veicoli ed </a:t>
            </a:r>
            <a:r>
              <a:rPr lang="it-IT" sz="900" dirty="0" smtClean="0"/>
              <a:t>attrezzature;</a:t>
            </a:r>
          </a:p>
          <a:p>
            <a:r>
              <a:rPr lang="it-IT" sz="900" dirty="0" smtClean="0"/>
              <a:t>- redazione </a:t>
            </a:r>
            <a:r>
              <a:rPr lang="it-IT" sz="900" dirty="0"/>
              <a:t>report giornalieri di controllo rispetto AIA e </a:t>
            </a:r>
            <a:r>
              <a:rPr lang="it-IT" sz="900" dirty="0" smtClean="0"/>
              <a:t>ISO; </a:t>
            </a:r>
            <a:endParaRPr lang="it-IT" sz="900" dirty="0"/>
          </a:p>
          <a:p>
            <a:r>
              <a:rPr lang="it-IT" sz="900" dirty="0" smtClean="0"/>
              <a:t>- gestione</a:t>
            </a:r>
            <a:r>
              <a:rPr lang="it-IT" sz="900" dirty="0"/>
              <a:t>, controllo ed intervento su veicoli, mezzi ed </a:t>
            </a:r>
            <a:r>
              <a:rPr lang="it-IT" sz="900" dirty="0" smtClean="0"/>
              <a:t>attrezzature e</a:t>
            </a:r>
          </a:p>
          <a:p>
            <a:r>
              <a:rPr lang="it-IT" sz="900" dirty="0" smtClean="0"/>
              <a:t>- </a:t>
            </a:r>
            <a:r>
              <a:rPr lang="it-IT" sz="900" dirty="0"/>
              <a:t>gestione operativa di tutto il personale addetto all’impianto di </a:t>
            </a:r>
            <a:r>
              <a:rPr lang="it-IT" sz="900" dirty="0" smtClean="0"/>
              <a:t>smaltimento . </a:t>
            </a:r>
          </a:p>
          <a:p>
            <a:pPr marL="171450" indent="-171450">
              <a:buFontTx/>
              <a:buChar char="-"/>
            </a:pPr>
            <a:endParaRPr lang="it-IT" sz="900" dirty="0"/>
          </a:p>
          <a:p>
            <a:r>
              <a:rPr lang="it-IT" sz="900" dirty="0"/>
              <a:t> </a:t>
            </a:r>
          </a:p>
          <a:p>
            <a:r>
              <a:rPr lang="it-IT" sz="900" dirty="0"/>
              <a:t> </a:t>
            </a:r>
          </a:p>
        </p:txBody>
      </p:sp>
      <p:sp>
        <p:nvSpPr>
          <p:cNvPr id="55" name="Rectangle 24"/>
          <p:cNvSpPr>
            <a:spLocks noChangeArrowheads="1"/>
          </p:cNvSpPr>
          <p:nvPr/>
        </p:nvSpPr>
        <p:spPr bwMode="auto">
          <a:xfrm>
            <a:off x="282287" y="4799198"/>
            <a:ext cx="4217705" cy="1372771"/>
          </a:xfrm>
          <a:prstGeom prst="rect">
            <a:avLst/>
          </a:prstGeom>
          <a:ln w="6350">
            <a:solidFill>
              <a:srgbClr val="C0C0C0"/>
            </a:solidFill>
            <a:miter lim="800000"/>
            <a:headEnd/>
            <a:tailEnd/>
          </a:ln>
          <a:effectLst/>
          <a:ex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91440" bIns="91440"/>
          <a:lstStyle/>
          <a:p>
            <a:r>
              <a:rPr lang="it-IT" sz="900" b="1" dirty="0" smtClean="0"/>
              <a:t>DISCARICHE IN POST_MORTEM/CAPO SQUADRA:</a:t>
            </a:r>
            <a:endParaRPr lang="it-IT" sz="900" dirty="0" smtClean="0"/>
          </a:p>
          <a:p>
            <a:r>
              <a:rPr lang="it-IT" sz="900" dirty="0" smtClean="0"/>
              <a:t>- rapporto </a:t>
            </a:r>
            <a:r>
              <a:rPr lang="it-IT" sz="900" dirty="0"/>
              <a:t>con clienti/fornitori, finalizzato alle </a:t>
            </a:r>
            <a:r>
              <a:rPr lang="it-IT" sz="900" dirty="0" smtClean="0"/>
              <a:t>manutenzioni;  </a:t>
            </a:r>
          </a:p>
          <a:p>
            <a:r>
              <a:rPr lang="it-IT" sz="900" dirty="0" smtClean="0"/>
              <a:t>- redazione </a:t>
            </a:r>
            <a:r>
              <a:rPr lang="it-IT" sz="900" dirty="0"/>
              <a:t>report giornalieri di controllo rispetto AIA e </a:t>
            </a:r>
            <a:r>
              <a:rPr lang="it-IT" sz="900" dirty="0" smtClean="0"/>
              <a:t>ISO; </a:t>
            </a:r>
            <a:endParaRPr lang="it-IT" sz="900" dirty="0"/>
          </a:p>
          <a:p>
            <a:r>
              <a:rPr lang="it-IT" sz="900" dirty="0" smtClean="0"/>
              <a:t>- gestione </a:t>
            </a:r>
            <a:r>
              <a:rPr lang="it-IT" sz="900" dirty="0"/>
              <a:t>operativa di tutto il personale addetto all’impianto </a:t>
            </a:r>
            <a:r>
              <a:rPr lang="it-IT" sz="900" dirty="0" smtClean="0"/>
              <a:t>e/o emergenze;</a:t>
            </a:r>
            <a:endParaRPr lang="it-IT" sz="900" dirty="0"/>
          </a:p>
          <a:p>
            <a:r>
              <a:rPr lang="it-IT" sz="900" dirty="0"/>
              <a:t>- verifica e gestione operativa della logistica sui lotti in </a:t>
            </a:r>
            <a:r>
              <a:rPr lang="it-IT" sz="900" dirty="0" smtClean="0"/>
              <a:t>coltivazione;</a:t>
            </a:r>
            <a:endParaRPr lang="it-IT" sz="900" dirty="0"/>
          </a:p>
          <a:p>
            <a:r>
              <a:rPr lang="it-IT" sz="900" dirty="0"/>
              <a:t>- </a:t>
            </a:r>
            <a:r>
              <a:rPr lang="it-IT" sz="900" dirty="0" smtClean="0"/>
              <a:t>verifiche </a:t>
            </a:r>
            <a:r>
              <a:rPr lang="it-IT" sz="900" dirty="0"/>
              <a:t>e manutenzioni di apparati ed attrezzature (misuratori di portata, pompe, </a:t>
            </a:r>
            <a:r>
              <a:rPr lang="it-IT" sz="900" dirty="0" smtClean="0"/>
              <a:t>telecontrollo) e</a:t>
            </a:r>
            <a:endParaRPr lang="it-IT" sz="900" dirty="0"/>
          </a:p>
          <a:p>
            <a:r>
              <a:rPr lang="it-IT" sz="900" dirty="0"/>
              <a:t>- manutenzione ordinaria/straordinaria sugli impianti di </a:t>
            </a:r>
            <a:r>
              <a:rPr lang="it-IT" sz="900" dirty="0" smtClean="0"/>
              <a:t>smaltimento, trasferente</a:t>
            </a:r>
            <a:r>
              <a:rPr lang="it-IT" sz="900" dirty="0"/>
              <a:t>, stoccaggi (sfalci, viabilità, verifiche fossati di scolo, pozzetti ecc</a:t>
            </a:r>
            <a:r>
              <a:rPr lang="it-IT" sz="900" dirty="0" smtClean="0"/>
              <a:t>.) .</a:t>
            </a:r>
            <a:endParaRPr lang="it-IT" sz="900" dirty="0"/>
          </a:p>
          <a:p>
            <a:pPr marL="171450" indent="-171450">
              <a:buFontTx/>
              <a:buChar char="-"/>
            </a:pPr>
            <a:endParaRPr lang="it-IT" sz="900" dirty="0" smtClean="0"/>
          </a:p>
          <a:p>
            <a:pPr marL="171450" indent="-171450">
              <a:buFontTx/>
              <a:buChar char="-"/>
            </a:pPr>
            <a:endParaRPr lang="it-IT" sz="900" dirty="0"/>
          </a:p>
          <a:p>
            <a:r>
              <a:rPr lang="it-IT" sz="900" dirty="0"/>
              <a:t> </a:t>
            </a:r>
          </a:p>
          <a:p>
            <a:r>
              <a:rPr lang="it-IT" sz="900" dirty="0"/>
              <a:t> </a:t>
            </a:r>
          </a:p>
        </p:txBody>
      </p:sp>
      <p:sp>
        <p:nvSpPr>
          <p:cNvPr id="57" name="_s3086"/>
          <p:cNvSpPr>
            <a:spLocks noChangeArrowheads="1"/>
          </p:cNvSpPr>
          <p:nvPr/>
        </p:nvSpPr>
        <p:spPr bwMode="auto">
          <a:xfrm>
            <a:off x="5216905" y="811177"/>
            <a:ext cx="2952328" cy="374377"/>
          </a:xfrm>
          <a:prstGeom prst="bracketPair">
            <a:avLst>
              <a:gd name="adj" fmla="val 0"/>
            </a:avLst>
          </a:prstGeom>
          <a:solidFill>
            <a:schemeClr val="accent2">
              <a:alpha val="5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/>
              <a:t>PIATTAFORMA ECOLOGICA R13 _ </a:t>
            </a:r>
            <a:r>
              <a:rPr lang="it-IT" sz="1000" dirty="0" smtClean="0"/>
              <a:t>D15 + RDM</a:t>
            </a:r>
            <a:endParaRPr lang="it-IT" sz="1000" dirty="0"/>
          </a:p>
          <a:p>
            <a:pPr algn="ctr"/>
            <a:r>
              <a:rPr lang="it-IT" sz="1000" dirty="0"/>
              <a:t>(</a:t>
            </a:r>
            <a:r>
              <a:rPr lang="it-IT" sz="1000" dirty="0" err="1"/>
              <a:t>stefano</a:t>
            </a:r>
            <a:r>
              <a:rPr lang="it-IT" sz="1000" dirty="0"/>
              <a:t> </a:t>
            </a:r>
            <a:r>
              <a:rPr lang="it-IT" sz="1000" dirty="0" err="1"/>
              <a:t>govoni</a:t>
            </a:r>
            <a:r>
              <a:rPr lang="it-IT" sz="1000" dirty="0"/>
              <a:t>)</a:t>
            </a:r>
          </a:p>
        </p:txBody>
      </p:sp>
      <p:sp>
        <p:nvSpPr>
          <p:cNvPr id="58" name="_s3086"/>
          <p:cNvSpPr>
            <a:spLocks noChangeArrowheads="1"/>
          </p:cNvSpPr>
          <p:nvPr/>
        </p:nvSpPr>
        <p:spPr bwMode="auto">
          <a:xfrm>
            <a:off x="5924219" y="1582166"/>
            <a:ext cx="2455040" cy="374377"/>
          </a:xfrm>
          <a:prstGeom prst="bracketPair">
            <a:avLst>
              <a:gd name="adj" fmla="val 0"/>
            </a:avLst>
          </a:prstGeom>
          <a:solidFill>
            <a:srgbClr val="00B0F0">
              <a:alpha val="50000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/>
              <a:t>PIATTAFORMA ECOLOGICA R13 _ </a:t>
            </a:r>
            <a:r>
              <a:rPr lang="it-IT" sz="1000" dirty="0" smtClean="0"/>
              <a:t>D15</a:t>
            </a:r>
          </a:p>
          <a:p>
            <a:pPr algn="ctr"/>
            <a:r>
              <a:rPr lang="it-IT" sz="1000" dirty="0" smtClean="0"/>
              <a:t>(</a:t>
            </a:r>
            <a:r>
              <a:rPr lang="it-IT" sz="1000" dirty="0" err="1" smtClean="0"/>
              <a:t>giovanni</a:t>
            </a:r>
            <a:r>
              <a:rPr lang="it-IT" sz="1000" dirty="0" smtClean="0"/>
              <a:t> </a:t>
            </a:r>
            <a:r>
              <a:rPr lang="it-IT" sz="1000" dirty="0" err="1" smtClean="0"/>
              <a:t>camatarri</a:t>
            </a:r>
            <a:r>
              <a:rPr lang="it-IT" sz="1000" dirty="0" smtClean="0"/>
              <a:t>)</a:t>
            </a:r>
            <a:endParaRPr lang="it-IT" sz="1000" dirty="0"/>
          </a:p>
        </p:txBody>
      </p:sp>
      <p:cxnSp>
        <p:nvCxnSpPr>
          <p:cNvPr id="59" name="Connettore 1 58"/>
          <p:cNvCxnSpPr/>
          <p:nvPr/>
        </p:nvCxnSpPr>
        <p:spPr>
          <a:xfrm flipH="1">
            <a:off x="5384681" y="4107534"/>
            <a:ext cx="706425" cy="1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0" name="_s3086"/>
          <p:cNvSpPr>
            <a:spLocks noChangeArrowheads="1"/>
          </p:cNvSpPr>
          <p:nvPr/>
        </p:nvSpPr>
        <p:spPr bwMode="auto">
          <a:xfrm>
            <a:off x="5933167" y="2673375"/>
            <a:ext cx="2819316" cy="374377"/>
          </a:xfrm>
          <a:prstGeom prst="bracketPair">
            <a:avLst>
              <a:gd name="adj" fmla="val 0"/>
            </a:avLst>
          </a:prstGeom>
          <a:solidFill>
            <a:srgbClr val="00B0F0">
              <a:alpha val="50000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 smtClean="0"/>
              <a:t>IMPIANTO DI SELEZIONE (RDM)</a:t>
            </a:r>
          </a:p>
          <a:p>
            <a:pPr algn="ctr"/>
            <a:r>
              <a:rPr lang="it-IT" sz="1000" dirty="0"/>
              <a:t>(in distacco a comando - </a:t>
            </a:r>
            <a:r>
              <a:rPr lang="it-IT" sz="1000" dirty="0" err="1"/>
              <a:t>alex</a:t>
            </a:r>
            <a:r>
              <a:rPr lang="it-IT" sz="1000" dirty="0"/>
              <a:t> barboni)</a:t>
            </a:r>
          </a:p>
        </p:txBody>
      </p:sp>
      <p:cxnSp>
        <p:nvCxnSpPr>
          <p:cNvPr id="62" name="Connettore 1 61"/>
          <p:cNvCxnSpPr/>
          <p:nvPr/>
        </p:nvCxnSpPr>
        <p:spPr>
          <a:xfrm flipV="1">
            <a:off x="5356898" y="4090147"/>
            <a:ext cx="2049" cy="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1 62"/>
          <p:cNvCxnSpPr/>
          <p:nvPr/>
        </p:nvCxnSpPr>
        <p:spPr>
          <a:xfrm flipH="1">
            <a:off x="5391054" y="1173484"/>
            <a:ext cx="30170" cy="29529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Connettore 1 63"/>
          <p:cNvCxnSpPr/>
          <p:nvPr/>
        </p:nvCxnSpPr>
        <p:spPr>
          <a:xfrm flipV="1">
            <a:off x="7893023" y="1956345"/>
            <a:ext cx="0" cy="164669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_s3086"/>
          <p:cNvSpPr>
            <a:spLocks noChangeArrowheads="1"/>
          </p:cNvSpPr>
          <p:nvPr/>
        </p:nvSpPr>
        <p:spPr bwMode="auto">
          <a:xfrm>
            <a:off x="6011732" y="2119385"/>
            <a:ext cx="2458593" cy="430850"/>
          </a:xfrm>
          <a:prstGeom prst="bracketPair">
            <a:avLst>
              <a:gd name="adj" fmla="val 0"/>
            </a:avLst>
          </a:prstGeom>
          <a:solidFill>
            <a:srgbClr val="FFFF00">
              <a:alpha val="50000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/>
              <a:t>PIATTAFORMA ECOLOGICA R13 _ D15</a:t>
            </a:r>
          </a:p>
          <a:p>
            <a:pPr algn="ctr"/>
            <a:r>
              <a:rPr lang="it-IT" sz="1000" dirty="0" smtClean="0"/>
              <a:t>(</a:t>
            </a:r>
            <a:r>
              <a:rPr lang="it-IT" sz="1000" dirty="0" err="1"/>
              <a:t>giovanni</a:t>
            </a:r>
            <a:r>
              <a:rPr lang="it-IT" sz="1000" dirty="0"/>
              <a:t> </a:t>
            </a:r>
            <a:r>
              <a:rPr lang="it-IT" sz="1000" dirty="0" err="1"/>
              <a:t>aguiari</a:t>
            </a:r>
            <a:r>
              <a:rPr lang="it-IT" sz="1000" dirty="0"/>
              <a:t>)</a:t>
            </a:r>
          </a:p>
        </p:txBody>
      </p:sp>
      <p:cxnSp>
        <p:nvCxnSpPr>
          <p:cNvPr id="66" name="Connettore 1 65"/>
          <p:cNvCxnSpPr/>
          <p:nvPr/>
        </p:nvCxnSpPr>
        <p:spPr>
          <a:xfrm flipV="1">
            <a:off x="2771800" y="3938373"/>
            <a:ext cx="0" cy="18128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7" name="_s3086"/>
          <p:cNvSpPr>
            <a:spLocks noChangeArrowheads="1"/>
          </p:cNvSpPr>
          <p:nvPr/>
        </p:nvSpPr>
        <p:spPr bwMode="auto">
          <a:xfrm>
            <a:off x="6606038" y="3267238"/>
            <a:ext cx="2096616" cy="430850"/>
          </a:xfrm>
          <a:prstGeom prst="bracketPair">
            <a:avLst>
              <a:gd name="adj" fmla="val 0"/>
            </a:avLst>
          </a:prstGeom>
          <a:solidFill>
            <a:srgbClr val="FFFF00">
              <a:alpha val="50000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/>
              <a:t>IMPIANTO DI SELEZIONE (</a:t>
            </a:r>
            <a:r>
              <a:rPr lang="it-IT" sz="1000" dirty="0" smtClean="0"/>
              <a:t>RDM)</a:t>
            </a:r>
            <a:endParaRPr lang="it-IT" sz="1000" dirty="0"/>
          </a:p>
          <a:p>
            <a:pPr algn="ctr"/>
            <a:r>
              <a:rPr lang="it-IT" sz="1000" dirty="0" smtClean="0"/>
              <a:t>(</a:t>
            </a:r>
            <a:r>
              <a:rPr lang="it-IT" sz="1000" dirty="0" err="1"/>
              <a:t>giovanni</a:t>
            </a:r>
            <a:r>
              <a:rPr lang="it-IT" sz="1000" dirty="0"/>
              <a:t> </a:t>
            </a:r>
            <a:r>
              <a:rPr lang="it-IT" sz="1000" dirty="0" err="1"/>
              <a:t>aguiari</a:t>
            </a:r>
            <a:r>
              <a:rPr lang="it-IT" sz="1000" dirty="0"/>
              <a:t>)</a:t>
            </a:r>
          </a:p>
        </p:txBody>
      </p:sp>
      <p:sp>
        <p:nvSpPr>
          <p:cNvPr id="68" name="_s3088"/>
          <p:cNvSpPr>
            <a:spLocks noChangeArrowheads="1"/>
          </p:cNvSpPr>
          <p:nvPr/>
        </p:nvSpPr>
        <p:spPr bwMode="auto">
          <a:xfrm>
            <a:off x="6091106" y="3920346"/>
            <a:ext cx="2009286" cy="374377"/>
          </a:xfrm>
          <a:prstGeom prst="bracketPair">
            <a:avLst>
              <a:gd name="adj" fmla="val 0"/>
            </a:avLst>
          </a:prstGeom>
          <a:solidFill>
            <a:srgbClr val="FFC000">
              <a:alpha val="50000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 smtClean="0"/>
              <a:t>EMERGENZE/CAPO SQUADRA </a:t>
            </a:r>
          </a:p>
          <a:p>
            <a:pPr algn="ctr"/>
            <a:r>
              <a:rPr lang="it-IT" sz="1000" dirty="0" smtClean="0"/>
              <a:t>(</a:t>
            </a:r>
            <a:r>
              <a:rPr lang="it-IT" sz="1000" dirty="0" err="1" smtClean="0"/>
              <a:t>harry</a:t>
            </a:r>
            <a:r>
              <a:rPr lang="it-IT" sz="1000" dirty="0" smtClean="0"/>
              <a:t> </a:t>
            </a:r>
            <a:r>
              <a:rPr lang="it-IT" sz="1000" dirty="0" err="1" smtClean="0"/>
              <a:t>aguiari</a:t>
            </a:r>
            <a:r>
              <a:rPr lang="it-IT" sz="1000" dirty="0" smtClean="0"/>
              <a:t>)</a:t>
            </a:r>
            <a:endParaRPr lang="it-IT" sz="1000" dirty="0"/>
          </a:p>
        </p:txBody>
      </p:sp>
      <p:cxnSp>
        <p:nvCxnSpPr>
          <p:cNvPr id="69" name="Connettore 1 68"/>
          <p:cNvCxnSpPr/>
          <p:nvPr/>
        </p:nvCxnSpPr>
        <p:spPr>
          <a:xfrm flipH="1" flipV="1">
            <a:off x="5416102" y="2852035"/>
            <a:ext cx="508117" cy="1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0" name="Connettore 1 69"/>
          <p:cNvCxnSpPr/>
          <p:nvPr/>
        </p:nvCxnSpPr>
        <p:spPr>
          <a:xfrm flipV="1">
            <a:off x="8516861" y="3090791"/>
            <a:ext cx="0" cy="17644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" name="Connettore 1 70"/>
          <p:cNvCxnSpPr/>
          <p:nvPr/>
        </p:nvCxnSpPr>
        <p:spPr>
          <a:xfrm flipH="1" flipV="1">
            <a:off x="5437122" y="1751769"/>
            <a:ext cx="506055" cy="4553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412462911"/>
      </p:ext>
    </p:extLst>
  </p:cSld>
  <p:clrMapOvr>
    <a:masterClrMapping/>
  </p:clrMapOvr>
</p:sld>
</file>

<file path=ppt/theme/theme1.xml><?xml version="1.0" encoding="utf-8"?>
<a:theme xmlns:a="http://schemas.openxmlformats.org/drawingml/2006/main" name="ms_righthangorgcht_tp06256172">
  <a:themeElements>
    <a:clrScheme name="ms_righthangorgcht_tp0625617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s_righthangorgcht_tp0625617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s_righthangorgcht_tp0625617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righthangorgcht_tp0625617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righthangorgcht_tp0625617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righthangorgcht_tp0625617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righthangorgcht_tp0625617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righthangorgcht_tp0625617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righthangorgcht_tp0625617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righthangorgcht_tp0625617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righthangorgcht_tp0625617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righthangorgcht_tp0625617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righthangorgcht_tp0625617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righthangorgcht_tp0625617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rganigramma sporgente verso destra" id="{97CD1DDD-6139-4F49-B758-48A42442EFD6}" vid="{A928D17A-D73E-4A25-8DB4-A7C692275787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FA7964A-1DCF-4991-B949-9E440627CD1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organigramma AREA IMPIANTI 25-05-2017</Template>
  <TotalTime>571</TotalTime>
  <Words>1551</Words>
  <Application>Microsoft Office PowerPoint</Application>
  <PresentationFormat>Presentazione su schermo (4:3)</PresentationFormat>
  <Paragraphs>266</Paragraphs>
  <Slides>7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0" baseType="lpstr">
      <vt:lpstr>Arial</vt:lpstr>
      <vt:lpstr>Calibri</vt:lpstr>
      <vt:lpstr>ms_righthangorgcht_tp06256172</vt:lpstr>
      <vt:lpstr>ORGANIGRAMMA/MANSIONARIO (giugno 2017)</vt:lpstr>
      <vt:lpstr>ORGANIGRAMMA/MANSIONARIO (giugno 2017)</vt:lpstr>
      <vt:lpstr>ORGANIGRAMMA/MANSIONARIO (giugno 2017)</vt:lpstr>
      <vt:lpstr>ORGANIGRAMMA/MANSIONARIO (giugno 2017)</vt:lpstr>
      <vt:lpstr>ORGANIGRAMMA/MANSIONARIO (giugno 2017)</vt:lpstr>
      <vt:lpstr>ORGANIGRAMMA/MANSIONARIO (giugno 2017)</vt:lpstr>
      <vt:lpstr>Presentazione standard di PowerPoint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ORGANIGRAMMA/MANSIONARIO (giugno 2017)</dc:title>
  <dc:subject/>
  <dc:creator>Stefano Govoni</dc:creator>
  <cp:keywords/>
  <dc:description/>
  <cp:lastModifiedBy>Stefano Govoni</cp:lastModifiedBy>
  <cp:revision>66</cp:revision>
  <dcterms:created xsi:type="dcterms:W3CDTF">2017-06-14T08:42:11Z</dcterms:created>
  <dcterms:modified xsi:type="dcterms:W3CDTF">2017-08-18T08:27:35Z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TC062561721040</vt:lpwstr>
  </property>
</Properties>
</file>