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sldIdLst>
    <p:sldId id="257" r:id="rId3"/>
    <p:sldId id="263" r:id="rId4"/>
    <p:sldId id="264" r:id="rId5"/>
    <p:sldId id="265" r:id="rId6"/>
    <p:sldId id="266" r:id="rId7"/>
    <p:sldId id="267" r:id="rId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6600"/>
    <a:srgbClr val="008080"/>
    <a:srgbClr val="33CCFF"/>
    <a:srgbClr val="CC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00"/>
  </p:normalViewPr>
  <p:slideViewPr>
    <p:cSldViewPr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D5F1C7-BD0B-419B-9DCC-213A9D565C91}" type="datetimeFigureOut">
              <a:rPr lang="it-IT" smtClean="0"/>
              <a:t>11/05/2020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F14FC2-4F14-4F29-B6B4-CD50CB89D23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55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9823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1131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17715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2369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74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F14FC2-4F14-4F29-B6B4-CD50CB89D23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4798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F5238D-5D41-41E2-AB24-9F763943F034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903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72A10A-FD9B-4D59-BD79-7BEF9CA47FE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714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B37E5-36BD-4D59-9DB0-78B364AB74A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708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it-IT"/>
              <a:t>Fare clic sull'icona per aggiungere un elemento grafico SmartArt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96875"/>
          </a:xfrm>
        </p:spPr>
        <p:txBody>
          <a:bodyPr/>
          <a:lstStyle>
            <a:lvl1pPr>
              <a:defRPr/>
            </a:lvl1pPr>
          </a:lstStyle>
          <a:p>
            <a:fld id="{5D96062C-1F2A-428F-8347-77B5352B904E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0166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86419D-4ADE-4DDA-9BE6-E6F84E66DD1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5624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FEA99-875D-4BE4-848D-D53621E302CD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9671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39674-8FBB-4BCB-BBBE-4E09F9CC2886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416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A4546D-E25A-4A83-B4DD-421F0677B35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67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E72F5-5F67-4408-8F56-81CFBFBCE58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3932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C6643D-3F7E-4BB0-8CEA-1C5BD012C2D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852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2FCBD-8375-417F-8F44-9789970300B3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154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A76D40-472D-486F-8D0F-B93429B9D2E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055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it-I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it-I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D6B57EF-20B8-4288-9373-EE13333C7B53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4638"/>
            <a:ext cx="8219256" cy="408051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1400" b="1" u="sng" dirty="0"/>
              <a:t>ORGANIGRAMMA/MANSIONARIO (MAGGIO 2020)</a:t>
            </a:r>
          </a:p>
        </p:txBody>
      </p:sp>
      <p:grpSp>
        <p:nvGrpSpPr>
          <p:cNvPr id="2" name="Organization Chart 3"/>
          <p:cNvGrpSpPr>
            <a:grpSpLocks/>
          </p:cNvGrpSpPr>
          <p:nvPr/>
        </p:nvGrpSpPr>
        <p:grpSpPr bwMode="auto">
          <a:xfrm>
            <a:off x="611560" y="2129182"/>
            <a:ext cx="5389561" cy="3389198"/>
            <a:chOff x="339" y="1224"/>
            <a:chExt cx="2619" cy="1711"/>
          </a:xfrm>
        </p:grpSpPr>
        <p:sp>
          <p:nvSpPr>
            <p:cNvPr id="3" name="_s3085"/>
            <p:cNvSpPr>
              <a:spLocks noChangeArrowheads="1"/>
            </p:cNvSpPr>
            <p:nvPr/>
          </p:nvSpPr>
          <p:spPr bwMode="auto">
            <a:xfrm>
              <a:off x="339" y="1224"/>
              <a:ext cx="818" cy="206"/>
            </a:xfrm>
            <a:prstGeom prst="bracketPair">
              <a:avLst>
                <a:gd name="adj" fmla="val 0"/>
              </a:avLst>
            </a:prstGeom>
            <a:solidFill>
              <a:srgbClr val="FFC00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SETTORE IMPIANTI</a:t>
              </a:r>
            </a:p>
            <a:p>
              <a:pPr algn="ctr"/>
              <a:r>
                <a:rPr lang="it-IT" sz="900" dirty="0">
                  <a:latin typeface="+mj-lt"/>
                </a:rPr>
                <a:t>(</a:t>
              </a:r>
              <a:r>
                <a:rPr lang="it-IT" sz="900" dirty="0" err="1">
                  <a:latin typeface="+mj-lt"/>
                </a:rPr>
                <a:t>stefano</a:t>
              </a:r>
              <a:r>
                <a:rPr lang="it-IT" sz="900" dirty="0">
                  <a:latin typeface="+mj-lt"/>
                </a:rPr>
                <a:t> </a:t>
              </a:r>
              <a:r>
                <a:rPr lang="it-IT" sz="900" dirty="0" err="1">
                  <a:latin typeface="+mj-lt"/>
                </a:rPr>
                <a:t>govoni</a:t>
              </a:r>
              <a:r>
                <a:rPr lang="it-IT" sz="900" dirty="0">
                  <a:latin typeface="+mj-lt"/>
                </a:rPr>
                <a:t>)</a:t>
              </a:r>
            </a:p>
          </p:txBody>
        </p:sp>
        <p:sp>
          <p:nvSpPr>
            <p:cNvPr id="4" name="_s3086"/>
            <p:cNvSpPr>
              <a:spLocks noChangeArrowheads="1"/>
            </p:cNvSpPr>
            <p:nvPr/>
          </p:nvSpPr>
          <p:spPr bwMode="auto">
            <a:xfrm>
              <a:off x="939" y="1545"/>
              <a:ext cx="1349" cy="189"/>
            </a:xfrm>
            <a:prstGeom prst="bracketPair">
              <a:avLst>
                <a:gd name="adj" fmla="val 0"/>
              </a:avLst>
            </a:prstGeom>
            <a:solidFill>
              <a:srgbClr val="FFC00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ACCETTAZIONE/SMALTIMENTO/RECUPERO</a:t>
              </a:r>
            </a:p>
            <a:p>
              <a:pPr algn="ctr"/>
              <a:r>
                <a:rPr lang="it-IT" sz="900" dirty="0">
                  <a:latin typeface="+mj-lt"/>
                </a:rPr>
                <a:t>(</a:t>
              </a:r>
              <a:r>
                <a:rPr lang="it-IT" sz="900" dirty="0" err="1">
                  <a:latin typeface="+mj-lt"/>
                </a:rPr>
                <a:t>giovanni</a:t>
              </a:r>
              <a:r>
                <a:rPr lang="it-IT" sz="900" dirty="0">
                  <a:latin typeface="+mj-lt"/>
                </a:rPr>
                <a:t> </a:t>
              </a:r>
              <a:r>
                <a:rPr lang="it-IT" sz="900" dirty="0" err="1">
                  <a:latin typeface="+mj-lt"/>
                </a:rPr>
                <a:t>camatarri</a:t>
              </a:r>
              <a:r>
                <a:rPr lang="it-IT" sz="900" dirty="0">
                  <a:latin typeface="+mj-lt"/>
                </a:rPr>
                <a:t>)</a:t>
              </a:r>
            </a:p>
          </p:txBody>
        </p:sp>
        <p:sp>
          <p:nvSpPr>
            <p:cNvPr id="5" name="_s3087"/>
            <p:cNvSpPr>
              <a:spLocks noChangeArrowheads="1"/>
            </p:cNvSpPr>
            <p:nvPr/>
          </p:nvSpPr>
          <p:spPr bwMode="auto">
            <a:xfrm>
              <a:off x="935" y="1776"/>
              <a:ext cx="1668" cy="189"/>
            </a:xfrm>
            <a:prstGeom prst="bracketPair">
              <a:avLst>
                <a:gd name="adj" fmla="val 0"/>
              </a:avLst>
            </a:prstGeom>
            <a:solidFill>
              <a:srgbClr val="FFC00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PIATTAFORMA ECOLOGICA R13/D15/RDM/DEPOSITI</a:t>
              </a:r>
            </a:p>
            <a:p>
              <a:pPr algn="ctr"/>
              <a:r>
                <a:rPr lang="it-IT" sz="900" dirty="0">
                  <a:latin typeface="+mj-lt"/>
                </a:rPr>
                <a:t>interim (</a:t>
              </a:r>
              <a:r>
                <a:rPr lang="it-IT" sz="900" dirty="0" err="1">
                  <a:latin typeface="+mj-lt"/>
                </a:rPr>
                <a:t>stefano</a:t>
              </a:r>
              <a:r>
                <a:rPr lang="it-IT" sz="900" dirty="0">
                  <a:latin typeface="+mj-lt"/>
                </a:rPr>
                <a:t> </a:t>
              </a:r>
              <a:r>
                <a:rPr lang="it-IT" sz="900" dirty="0" err="1">
                  <a:latin typeface="+mj-lt"/>
                </a:rPr>
                <a:t>govoni</a:t>
              </a:r>
              <a:r>
                <a:rPr lang="it-IT" sz="900" dirty="0">
                  <a:latin typeface="+mj-lt"/>
                </a:rPr>
                <a:t>)</a:t>
              </a:r>
            </a:p>
          </p:txBody>
        </p:sp>
        <p:sp>
          <p:nvSpPr>
            <p:cNvPr id="6" name="_s3088"/>
            <p:cNvSpPr>
              <a:spLocks noChangeArrowheads="1"/>
            </p:cNvSpPr>
            <p:nvPr/>
          </p:nvSpPr>
          <p:spPr bwMode="auto">
            <a:xfrm>
              <a:off x="1224" y="2746"/>
              <a:ext cx="1734" cy="189"/>
            </a:xfrm>
            <a:prstGeom prst="bracketPair">
              <a:avLst>
                <a:gd name="adj" fmla="val 0"/>
              </a:avLst>
            </a:prstGeom>
            <a:solidFill>
              <a:srgbClr val="FFC00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SERVIZI AMMINISTRATIVI (RDM/DATI e STATISTICHE)</a:t>
              </a:r>
            </a:p>
            <a:p>
              <a:pPr algn="ctr"/>
              <a:r>
                <a:rPr lang="it-IT" sz="900" dirty="0">
                  <a:latin typeface="+mj-lt"/>
                </a:rPr>
                <a:t>interim (</a:t>
              </a:r>
              <a:r>
                <a:rPr lang="it-IT" sz="900" dirty="0" err="1">
                  <a:latin typeface="+mj-lt"/>
                </a:rPr>
                <a:t>massimiliano</a:t>
              </a:r>
              <a:r>
                <a:rPr lang="it-IT" sz="900" dirty="0">
                  <a:latin typeface="+mj-lt"/>
                </a:rPr>
                <a:t> montanari)</a:t>
              </a:r>
            </a:p>
          </p:txBody>
        </p:sp>
      </p:grp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5956032" y="2782343"/>
            <a:ext cx="2667000" cy="1727671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IMPIANTI:</a:t>
            </a:r>
            <a:endParaRPr lang="it-IT" sz="900" dirty="0"/>
          </a:p>
          <a:p>
            <a:pPr marL="171450" indent="-171450">
              <a:buFontTx/>
              <a:buChar char="-"/>
            </a:pPr>
            <a:r>
              <a:rPr lang="it-IT" sz="900" dirty="0"/>
              <a:t>Coordinamento settore;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Rapporto con Enti ed Istituzioni;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Relazioni periodiche ed annuali;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sistema tracciabilità rifiuti digitale (</a:t>
            </a:r>
            <a:r>
              <a:rPr lang="it-IT" sz="900" dirty="0" err="1"/>
              <a:t>exSISTRI</a:t>
            </a:r>
            <a:r>
              <a:rPr lang="it-IT" sz="900" dirty="0"/>
              <a:t>);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Verifiche/indagini siti inquinati/bonifiche;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Agenzia delle Dogane;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Consorzi filiera;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Monitoraggi;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Officina/mezzi e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Responsabile tecnico CAT. 8 .</a:t>
            </a:r>
          </a:p>
        </p:txBody>
      </p:sp>
      <p:sp>
        <p:nvSpPr>
          <p:cNvPr id="40" name="_s3087"/>
          <p:cNvSpPr>
            <a:spLocks noChangeArrowheads="1"/>
          </p:cNvSpPr>
          <p:nvPr/>
        </p:nvSpPr>
        <p:spPr bwMode="auto">
          <a:xfrm>
            <a:off x="2432775" y="4322825"/>
            <a:ext cx="2201152" cy="374377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AIA/MONITORAGGI E CONTROLLI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massimiliano</a:t>
            </a:r>
            <a:r>
              <a:rPr lang="it-IT" sz="900" dirty="0">
                <a:latin typeface="+mj-lt"/>
              </a:rPr>
              <a:t> montanari)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900" b="1" dirty="0">
                <a:latin typeface="+mj-lt"/>
              </a:rPr>
              <a:t>AREA IMPIANTI SPA</a:t>
            </a:r>
          </a:p>
          <a:p>
            <a:r>
              <a:rPr lang="it-IT" sz="900" b="1" dirty="0">
                <a:latin typeface="+mj-lt"/>
              </a:rPr>
              <a:t>Via A. Volta, 26/A – COPPARO FERRARA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sz="900" b="1" smtClean="0">
                <a:latin typeface="+mj-lt"/>
              </a:rPr>
              <a:pPr/>
              <a:t>1</a:t>
            </a:fld>
            <a:endParaRPr lang="it-IT" sz="900" b="1" dirty="0">
              <a:latin typeface="+mj-lt"/>
            </a:endParaRPr>
          </a:p>
        </p:txBody>
      </p:sp>
      <p:sp>
        <p:nvSpPr>
          <p:cNvPr id="18" name="_s3088"/>
          <p:cNvSpPr>
            <a:spLocks noChangeArrowheads="1"/>
          </p:cNvSpPr>
          <p:nvPr/>
        </p:nvSpPr>
        <p:spPr bwMode="auto">
          <a:xfrm>
            <a:off x="811440" y="857490"/>
            <a:ext cx="1991399" cy="374377"/>
          </a:xfrm>
          <a:prstGeom prst="bracketPair">
            <a:avLst>
              <a:gd name="adj" fmla="val 0"/>
            </a:avLst>
          </a:prstGeom>
          <a:solidFill>
            <a:srgbClr val="00B050"/>
          </a:solidFill>
          <a:ln>
            <a:headEnd/>
            <a:tailEnd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AMMINISTRATORE UNICO </a:t>
            </a:r>
          </a:p>
          <a:p>
            <a:pPr algn="ctr"/>
            <a:r>
              <a:rPr lang="it-IT" sz="900" dirty="0">
                <a:latin typeface="+mj-lt"/>
              </a:rPr>
              <a:t>(RICCARDO FINESSI)</a:t>
            </a:r>
          </a:p>
        </p:txBody>
      </p:sp>
      <p:sp>
        <p:nvSpPr>
          <p:cNvPr id="9" name="Freccia a destra 8">
            <a:extLst>
              <a:ext uri="{FF2B5EF4-FFF2-40B4-BE49-F238E27FC236}">
                <a16:creationId xmlns:a16="http://schemas.microsoft.com/office/drawing/2014/main" id="{6F835BCE-32F0-461C-AA11-C70BFED7C399}"/>
              </a:ext>
            </a:extLst>
          </p:cNvPr>
          <p:cNvSpPr/>
          <p:nvPr/>
        </p:nvSpPr>
        <p:spPr>
          <a:xfrm>
            <a:off x="1191215" y="2709986"/>
            <a:ext cx="33033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Freccia a destra 21">
            <a:extLst>
              <a:ext uri="{FF2B5EF4-FFF2-40B4-BE49-F238E27FC236}">
                <a16:creationId xmlns:a16="http://schemas.microsoft.com/office/drawing/2014/main" id="{35A022E6-EBD9-4423-B68B-99B190118D6B}"/>
              </a:ext>
            </a:extLst>
          </p:cNvPr>
          <p:cNvSpPr/>
          <p:nvPr/>
        </p:nvSpPr>
        <p:spPr>
          <a:xfrm>
            <a:off x="1191215" y="3186684"/>
            <a:ext cx="33033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Freccia a destra 22">
            <a:extLst>
              <a:ext uri="{FF2B5EF4-FFF2-40B4-BE49-F238E27FC236}">
                <a16:creationId xmlns:a16="http://schemas.microsoft.com/office/drawing/2014/main" id="{17BCA488-E315-46DC-AC0A-95AB3AAFCEED}"/>
              </a:ext>
            </a:extLst>
          </p:cNvPr>
          <p:cNvSpPr/>
          <p:nvPr/>
        </p:nvSpPr>
        <p:spPr>
          <a:xfrm>
            <a:off x="1759712" y="4244499"/>
            <a:ext cx="33033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Freccia a destra 24">
            <a:extLst>
              <a:ext uri="{FF2B5EF4-FFF2-40B4-BE49-F238E27FC236}">
                <a16:creationId xmlns:a16="http://schemas.microsoft.com/office/drawing/2014/main" id="{EB428B23-E8CB-4509-A19F-D553400D6664}"/>
              </a:ext>
            </a:extLst>
          </p:cNvPr>
          <p:cNvSpPr/>
          <p:nvPr/>
        </p:nvSpPr>
        <p:spPr>
          <a:xfrm>
            <a:off x="1764642" y="5092919"/>
            <a:ext cx="33033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Freccia a destra 25">
            <a:extLst>
              <a:ext uri="{FF2B5EF4-FFF2-40B4-BE49-F238E27FC236}">
                <a16:creationId xmlns:a16="http://schemas.microsoft.com/office/drawing/2014/main" id="{7E57313C-9CF0-4EB0-8AAA-321D0B9B9526}"/>
              </a:ext>
            </a:extLst>
          </p:cNvPr>
          <p:cNvSpPr/>
          <p:nvPr/>
        </p:nvSpPr>
        <p:spPr>
          <a:xfrm rot="5400000">
            <a:off x="1194949" y="1104207"/>
            <a:ext cx="516558" cy="1190497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" name="_s3088">
            <a:extLst>
              <a:ext uri="{FF2B5EF4-FFF2-40B4-BE49-F238E27FC236}">
                <a16:creationId xmlns:a16="http://schemas.microsoft.com/office/drawing/2014/main" id="{15A76126-8A01-4950-95E7-4BD73F520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775" y="5612356"/>
            <a:ext cx="3568346" cy="374377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SERVIZI AMMINISTRATIVI (OFFICINA/VEICOLI/ACQUISTI)</a:t>
            </a: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stefano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govoni</a:t>
            </a:r>
            <a:r>
              <a:rPr lang="it-IT" sz="900" dirty="0">
                <a:latin typeface="+mj-lt"/>
              </a:rPr>
              <a:t>)</a:t>
            </a: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C2B17934-99C2-4E61-8EAE-0049B808FACC}"/>
              </a:ext>
            </a:extLst>
          </p:cNvPr>
          <p:cNvSpPr/>
          <p:nvPr/>
        </p:nvSpPr>
        <p:spPr>
          <a:xfrm>
            <a:off x="1774202" y="5581212"/>
            <a:ext cx="330336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64319"/>
            <a:ext cx="8219256" cy="3743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1400" b="1" u="sng" dirty="0"/>
              <a:t>ORGANIGRAMMA/MANSIONARIO (MAGGIO 2020)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900" b="1" dirty="0">
                <a:latin typeface="+mj-lt"/>
              </a:rPr>
              <a:t>AREA IMPIANTI SPA</a:t>
            </a:r>
          </a:p>
          <a:p>
            <a:r>
              <a:rPr lang="it-IT" sz="900" b="1" dirty="0">
                <a:latin typeface="+mj-lt"/>
              </a:rPr>
              <a:t>Via A. Volta, 26/A – COPPARO FERRARA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sz="900" b="1" smtClean="0">
                <a:latin typeface="+mj-lt"/>
              </a:rPr>
              <a:pPr/>
              <a:t>2</a:t>
            </a:fld>
            <a:endParaRPr lang="it-IT" sz="900" b="1" dirty="0">
              <a:latin typeface="+mj-lt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5186670" y="623474"/>
            <a:ext cx="3586439" cy="1810318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ACCETTAZIONE/SMALTIMENTO/RECUPERO:</a:t>
            </a:r>
          </a:p>
          <a:p>
            <a:r>
              <a:rPr lang="it-IT" sz="900" dirty="0"/>
              <a:t>- controllo amministrativo del conferimento;</a:t>
            </a:r>
          </a:p>
          <a:p>
            <a:r>
              <a:rPr lang="it-IT" sz="900" dirty="0"/>
              <a:t>- gestione impianti di smaltimento/recupero (coltivazione e post </a:t>
            </a:r>
            <a:r>
              <a:rPr lang="it-IT" sz="900" dirty="0" err="1"/>
              <a:t>mortem</a:t>
            </a:r>
            <a:r>
              <a:rPr lang="it-IT" sz="900" dirty="0"/>
              <a:t>);</a:t>
            </a:r>
          </a:p>
          <a:p>
            <a:r>
              <a:rPr lang="it-IT" sz="900" dirty="0"/>
              <a:t>- coordinamento del personale;</a:t>
            </a:r>
          </a:p>
          <a:p>
            <a:r>
              <a:rPr lang="it-IT" sz="900" dirty="0"/>
              <a:t>- gestione amministrativa rifiuti conferiti, anche in c/terzi; </a:t>
            </a:r>
          </a:p>
          <a:p>
            <a:r>
              <a:rPr lang="it-IT" sz="900" dirty="0"/>
              <a:t>- controlli e adempimenti nel rispetto delle autorizzazioni vigenti;</a:t>
            </a:r>
          </a:p>
          <a:p>
            <a:r>
              <a:rPr lang="it-IT" sz="900" dirty="0"/>
              <a:t>- gestione degli aspetti contrattuali (limitatamente ai rifiuti conferiti);</a:t>
            </a:r>
          </a:p>
          <a:p>
            <a:r>
              <a:rPr lang="it-IT" sz="900" dirty="0"/>
              <a:t>- sopralluoghi per verifiche sui rifiuti da conferirsi;</a:t>
            </a:r>
          </a:p>
          <a:p>
            <a:r>
              <a:rPr lang="it-IT" sz="900" dirty="0"/>
              <a:t>- Omologhe e registri C/S;</a:t>
            </a:r>
          </a:p>
          <a:p>
            <a:r>
              <a:rPr lang="it-IT" sz="900" dirty="0"/>
              <a:t>- MUD e</a:t>
            </a:r>
          </a:p>
          <a:p>
            <a:r>
              <a:rPr lang="it-IT" sz="900" dirty="0"/>
              <a:t>- sistema tracciabilità rifiuti digitale (</a:t>
            </a:r>
            <a:r>
              <a:rPr lang="it-IT" sz="900" dirty="0" err="1"/>
              <a:t>exSISTRI</a:t>
            </a:r>
            <a:r>
              <a:rPr lang="it-IT" sz="900" dirty="0"/>
              <a:t>);</a:t>
            </a:r>
          </a:p>
          <a:p>
            <a:r>
              <a:rPr lang="it-IT" sz="900" dirty="0"/>
              <a:t> .</a:t>
            </a:r>
          </a:p>
        </p:txBody>
      </p:sp>
      <p:grpSp>
        <p:nvGrpSpPr>
          <p:cNvPr id="19" name="Organization Chart 3"/>
          <p:cNvGrpSpPr>
            <a:grpSpLocks/>
          </p:cNvGrpSpPr>
          <p:nvPr/>
        </p:nvGrpSpPr>
        <p:grpSpPr bwMode="auto">
          <a:xfrm>
            <a:off x="923280" y="1667209"/>
            <a:ext cx="3488090" cy="2432457"/>
            <a:chOff x="875" y="1435"/>
            <a:chExt cx="1695" cy="1228"/>
          </a:xfrm>
        </p:grpSpPr>
        <p:sp>
          <p:nvSpPr>
            <p:cNvPr id="22" name="_s3086"/>
            <p:cNvSpPr>
              <a:spLocks noChangeArrowheads="1"/>
            </p:cNvSpPr>
            <p:nvPr/>
          </p:nvSpPr>
          <p:spPr bwMode="auto">
            <a:xfrm>
              <a:off x="891" y="1435"/>
              <a:ext cx="1349" cy="189"/>
            </a:xfrm>
            <a:prstGeom prst="bracketPair">
              <a:avLst>
                <a:gd name="adj" fmla="val 0"/>
              </a:avLst>
            </a:prstGeom>
            <a:solidFill>
              <a:srgbClr val="FFC00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ACCETTAZIONE/SMALTIMENTO/RECUPERO</a:t>
              </a:r>
            </a:p>
            <a:p>
              <a:pPr algn="ctr"/>
              <a:r>
                <a:rPr lang="it-IT" sz="900" dirty="0">
                  <a:latin typeface="+mj-lt"/>
                </a:rPr>
                <a:t>(</a:t>
              </a:r>
              <a:r>
                <a:rPr lang="it-IT" sz="900" dirty="0" err="1">
                  <a:latin typeface="+mj-lt"/>
                </a:rPr>
                <a:t>giovanni</a:t>
              </a:r>
              <a:r>
                <a:rPr lang="it-IT" sz="900" dirty="0">
                  <a:latin typeface="+mj-lt"/>
                </a:rPr>
                <a:t> </a:t>
              </a:r>
              <a:r>
                <a:rPr lang="it-IT" sz="900" dirty="0" err="1">
                  <a:latin typeface="+mj-lt"/>
                </a:rPr>
                <a:t>camatarri</a:t>
              </a:r>
              <a:r>
                <a:rPr lang="it-IT" sz="900" dirty="0">
                  <a:latin typeface="+mj-lt"/>
                </a:rPr>
                <a:t>)</a:t>
              </a:r>
            </a:p>
          </p:txBody>
        </p:sp>
        <p:sp>
          <p:nvSpPr>
            <p:cNvPr id="23" name="_s3087"/>
            <p:cNvSpPr>
              <a:spLocks noChangeArrowheads="1"/>
            </p:cNvSpPr>
            <p:nvPr/>
          </p:nvSpPr>
          <p:spPr bwMode="auto">
            <a:xfrm>
              <a:off x="891" y="1677"/>
              <a:ext cx="1589" cy="189"/>
            </a:xfrm>
            <a:prstGeom prst="bracketPair">
              <a:avLst>
                <a:gd name="adj" fmla="val 0"/>
              </a:avLst>
            </a:prstGeom>
            <a:solidFill>
              <a:srgbClr val="FFC00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PIATTAFORMA ECOLOGICA R13/D15/RDM/DEPOSITI</a:t>
              </a:r>
            </a:p>
            <a:p>
              <a:pPr algn="ctr"/>
              <a:r>
                <a:rPr lang="it-IT" sz="900" dirty="0">
                  <a:latin typeface="+mj-lt"/>
                </a:rPr>
                <a:t>interim (</a:t>
              </a:r>
              <a:r>
                <a:rPr lang="it-IT" sz="900" dirty="0" err="1">
                  <a:latin typeface="+mj-lt"/>
                </a:rPr>
                <a:t>stefano</a:t>
              </a:r>
              <a:r>
                <a:rPr lang="it-IT" sz="900" dirty="0">
                  <a:latin typeface="+mj-lt"/>
                </a:rPr>
                <a:t> </a:t>
              </a:r>
              <a:r>
                <a:rPr lang="it-IT" sz="900" dirty="0" err="1">
                  <a:latin typeface="+mj-lt"/>
                </a:rPr>
                <a:t>govoni</a:t>
              </a:r>
              <a:r>
                <a:rPr lang="it-IT" sz="900" dirty="0">
                  <a:latin typeface="+mj-lt"/>
                </a:rPr>
                <a:t>)</a:t>
              </a:r>
            </a:p>
          </p:txBody>
        </p:sp>
        <p:sp>
          <p:nvSpPr>
            <p:cNvPr id="24" name="_s3088"/>
            <p:cNvSpPr>
              <a:spLocks noChangeArrowheads="1"/>
            </p:cNvSpPr>
            <p:nvPr/>
          </p:nvSpPr>
          <p:spPr bwMode="auto">
            <a:xfrm>
              <a:off x="875" y="2474"/>
              <a:ext cx="1695" cy="189"/>
            </a:xfrm>
            <a:prstGeom prst="bracketPair">
              <a:avLst>
                <a:gd name="adj" fmla="val 0"/>
              </a:avLst>
            </a:prstGeom>
            <a:solidFill>
              <a:srgbClr val="FFC00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/>
                <a:t>SERVIZI AMMINISTRATIVI (RDM/DATI e STATISTICHE)</a:t>
              </a:r>
            </a:p>
            <a:p>
              <a:pPr algn="ctr"/>
              <a:r>
                <a:rPr lang="it-IT" sz="900" dirty="0">
                  <a:latin typeface="+mj-lt"/>
                </a:rPr>
                <a:t>interim (</a:t>
              </a:r>
              <a:r>
                <a:rPr lang="it-IT" sz="900" dirty="0" err="1">
                  <a:latin typeface="+mj-lt"/>
                </a:rPr>
                <a:t>massimiliano</a:t>
              </a:r>
              <a:r>
                <a:rPr lang="it-IT" sz="900" dirty="0">
                  <a:latin typeface="+mj-lt"/>
                </a:rPr>
                <a:t> montanari)</a:t>
              </a:r>
            </a:p>
          </p:txBody>
        </p:sp>
      </p:grpSp>
      <p:sp>
        <p:nvSpPr>
          <p:cNvPr id="25" name="_s3087"/>
          <p:cNvSpPr>
            <a:spLocks noChangeArrowheads="1"/>
          </p:cNvSpPr>
          <p:nvPr/>
        </p:nvSpPr>
        <p:spPr bwMode="auto">
          <a:xfrm>
            <a:off x="947071" y="2913051"/>
            <a:ext cx="2201152" cy="374377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AIA/MONITORAGGI E CONTROLLI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massimiliano</a:t>
            </a:r>
            <a:r>
              <a:rPr lang="it-IT" sz="900" dirty="0">
                <a:latin typeface="+mj-lt"/>
              </a:rPr>
              <a:t> montanari)</a:t>
            </a:r>
          </a:p>
        </p:txBody>
      </p: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5186669" y="2454605"/>
            <a:ext cx="3586439" cy="1733563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AIA/MONITORAGGI E CONTROLLI:</a:t>
            </a:r>
            <a:endParaRPr lang="it-IT" sz="900" dirty="0"/>
          </a:p>
          <a:p>
            <a:r>
              <a:rPr lang="it-IT" sz="900" dirty="0"/>
              <a:t>- Forniture ed approvvigionamenti materiali:</a:t>
            </a:r>
          </a:p>
          <a:p>
            <a:r>
              <a:rPr lang="it-IT" sz="900" dirty="0"/>
              <a:t>- Monitoraggi e controlli nel rispetto della normativa;</a:t>
            </a:r>
          </a:p>
          <a:p>
            <a:r>
              <a:rPr lang="it-IT" sz="900" dirty="0"/>
              <a:t>- Gestione ditte terze;</a:t>
            </a:r>
          </a:p>
          <a:p>
            <a:r>
              <a:rPr lang="it-IT" sz="900" dirty="0"/>
              <a:t>- Analisi e valutazioni;</a:t>
            </a:r>
          </a:p>
          <a:p>
            <a:r>
              <a:rPr lang="it-IT" sz="900" dirty="0"/>
              <a:t>- Controllo e verifica Piani di Gestione;</a:t>
            </a:r>
          </a:p>
          <a:p>
            <a:r>
              <a:rPr lang="it-IT" sz="900" dirty="0"/>
              <a:t>- Rapporti con la società Marco Polo </a:t>
            </a:r>
            <a:r>
              <a:rPr lang="it-IT" sz="900" dirty="0" err="1"/>
              <a:t>Engineering</a:t>
            </a:r>
            <a:r>
              <a:rPr lang="it-IT" sz="900" dirty="0"/>
              <a:t>;</a:t>
            </a:r>
          </a:p>
          <a:p>
            <a:r>
              <a:rPr lang="it-IT" sz="900" dirty="0"/>
              <a:t>- Relazioni periodiche ed annuali;</a:t>
            </a:r>
          </a:p>
          <a:p>
            <a:r>
              <a:rPr lang="it-IT" sz="900" dirty="0"/>
              <a:t>- Controllo e verifica piani </a:t>
            </a:r>
            <a:r>
              <a:rPr lang="it-IT" sz="900" dirty="0" err="1"/>
              <a:t>post.mortem</a:t>
            </a:r>
            <a:r>
              <a:rPr lang="it-IT" sz="900" dirty="0"/>
              <a:t>;</a:t>
            </a:r>
          </a:p>
          <a:p>
            <a:r>
              <a:rPr lang="it-IT" sz="900" dirty="0"/>
              <a:t>- monitoraggi e controlli nel rispetto di AIA e vigente normativa e</a:t>
            </a:r>
          </a:p>
          <a:p>
            <a:r>
              <a:rPr lang="it-IT" sz="900" dirty="0"/>
              <a:t>- registrazioni ed invio atti come previsto in AIA .</a:t>
            </a:r>
          </a:p>
        </p:txBody>
      </p: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4542998" y="4229795"/>
            <a:ext cx="4230110" cy="1099018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PIATTAFORMA ECOLOGICA R13/D15/DEPOSITI:</a:t>
            </a:r>
            <a:endParaRPr lang="it-IT" sz="900" dirty="0"/>
          </a:p>
          <a:p>
            <a:r>
              <a:rPr lang="it-IT" sz="900" dirty="0"/>
              <a:t>- registrazioni e gestione D.lgs. 504/95 (accisa su gasolio);</a:t>
            </a:r>
          </a:p>
          <a:p>
            <a:r>
              <a:rPr lang="it-IT" sz="900" dirty="0"/>
              <a:t>- rapporti con ARPAE ed enti di controllo; </a:t>
            </a:r>
          </a:p>
          <a:p>
            <a:r>
              <a:rPr lang="it-IT" sz="900" dirty="0"/>
              <a:t>- relazioni periodiche ed annuali;</a:t>
            </a:r>
          </a:p>
          <a:p>
            <a:r>
              <a:rPr lang="it-IT" sz="900" dirty="0"/>
              <a:t>- gestione degli aspetti contrattuali e rapporti con enti;</a:t>
            </a:r>
          </a:p>
          <a:p>
            <a:r>
              <a:rPr lang="it-IT" sz="900" dirty="0"/>
              <a:t>- gestione del personale in collaborazione con il coordinatore addetto e</a:t>
            </a:r>
          </a:p>
          <a:p>
            <a:r>
              <a:rPr lang="it-IT" sz="900" dirty="0"/>
              <a:t>- rapporti con clienti/fornitori .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3923928" y="5412579"/>
            <a:ext cx="4565506" cy="1099018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SERVIZI AMMINISTRATIVI </a:t>
            </a:r>
            <a:r>
              <a:rPr lang="it-IT" sz="900" dirty="0"/>
              <a:t>(RDM/VEICOLI/DATI e STATISTICHE)</a:t>
            </a:r>
            <a:r>
              <a:rPr lang="it-IT" sz="900" b="1" dirty="0"/>
              <a:t>:</a:t>
            </a:r>
            <a:endParaRPr lang="it-IT" sz="900" dirty="0"/>
          </a:p>
          <a:p>
            <a:r>
              <a:rPr lang="it-IT" sz="900" dirty="0"/>
              <a:t>- elaborazioni statistiche aziendali;</a:t>
            </a:r>
          </a:p>
          <a:p>
            <a:r>
              <a:rPr lang="it-IT" sz="900" dirty="0"/>
              <a:t>- reporting dati di gestione degli impianti di smaltimento/recupero/selezione;</a:t>
            </a:r>
          </a:p>
          <a:p>
            <a:r>
              <a:rPr lang="it-IT" sz="900" dirty="0"/>
              <a:t>- tenuta ed aggiornamento parco veicolare;</a:t>
            </a:r>
          </a:p>
          <a:p>
            <a:r>
              <a:rPr lang="it-IT" sz="900" dirty="0"/>
              <a:t>- gestione parco veicolare/attrezzature (acquisti, riparazioni, manutenzioni e collaudi);</a:t>
            </a:r>
          </a:p>
          <a:p>
            <a:r>
              <a:rPr lang="it-IT" sz="900" dirty="0"/>
              <a:t>- gestione amministrativa rifiuti in ingresso ed uscita impianto di selezione e</a:t>
            </a:r>
          </a:p>
          <a:p>
            <a:r>
              <a:rPr lang="it-IT" sz="900" dirty="0"/>
              <a:t>- DGR 754/2012/ORSO/ARERA_ATERSIR .</a:t>
            </a:r>
          </a:p>
        </p:txBody>
      </p:sp>
      <p:sp>
        <p:nvSpPr>
          <p:cNvPr id="29" name="_s3088">
            <a:extLst>
              <a:ext uri="{FF2B5EF4-FFF2-40B4-BE49-F238E27FC236}">
                <a16:creationId xmlns:a16="http://schemas.microsoft.com/office/drawing/2014/main" id="{166BB22F-1DA2-47BD-A25D-28B7DD58B0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85" y="4243214"/>
            <a:ext cx="3484724" cy="341279"/>
          </a:xfrm>
          <a:prstGeom prst="bracketPair">
            <a:avLst>
              <a:gd name="adj" fmla="val 0"/>
            </a:avLst>
          </a:prstGeom>
          <a:solidFill>
            <a:srgbClr val="FFC0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/>
              <a:t>SERVIZI AMMINISTRATIVI (OFFICINA/VEICOLI/ACQUISTI)</a:t>
            </a: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stefano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govoni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33" name="Connettore 1 25">
            <a:extLst>
              <a:ext uri="{FF2B5EF4-FFF2-40B4-BE49-F238E27FC236}">
                <a16:creationId xmlns:a16="http://schemas.microsoft.com/office/drawing/2014/main" id="{17F14887-0508-42E6-BF35-3A21FCACBAE1}"/>
              </a:ext>
            </a:extLst>
          </p:cNvPr>
          <p:cNvCxnSpPr>
            <a:cxnSpLocks/>
          </p:cNvCxnSpPr>
          <p:nvPr/>
        </p:nvCxnSpPr>
        <p:spPr>
          <a:xfrm flipH="1">
            <a:off x="413131" y="3930770"/>
            <a:ext cx="510149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Connettore 1 25">
            <a:extLst>
              <a:ext uri="{FF2B5EF4-FFF2-40B4-BE49-F238E27FC236}">
                <a16:creationId xmlns:a16="http://schemas.microsoft.com/office/drawing/2014/main" id="{62A19C0E-003B-4005-8495-230061AE81C1}"/>
              </a:ext>
            </a:extLst>
          </p:cNvPr>
          <p:cNvCxnSpPr>
            <a:cxnSpLocks/>
          </p:cNvCxnSpPr>
          <p:nvPr/>
        </p:nvCxnSpPr>
        <p:spPr>
          <a:xfrm flipH="1">
            <a:off x="446057" y="1854398"/>
            <a:ext cx="510149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Connettore 1 25">
            <a:extLst>
              <a:ext uri="{FF2B5EF4-FFF2-40B4-BE49-F238E27FC236}">
                <a16:creationId xmlns:a16="http://schemas.microsoft.com/office/drawing/2014/main" id="{BBE22462-88CB-4AFD-88A3-0A263D335581}"/>
              </a:ext>
            </a:extLst>
          </p:cNvPr>
          <p:cNvCxnSpPr>
            <a:cxnSpLocks/>
          </p:cNvCxnSpPr>
          <p:nvPr/>
        </p:nvCxnSpPr>
        <p:spPr>
          <a:xfrm flipH="1">
            <a:off x="446057" y="3068960"/>
            <a:ext cx="510149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Connettore 1 25">
            <a:extLst>
              <a:ext uri="{FF2B5EF4-FFF2-40B4-BE49-F238E27FC236}">
                <a16:creationId xmlns:a16="http://schemas.microsoft.com/office/drawing/2014/main" id="{E77472E6-A673-4831-B6DF-AD050259A676}"/>
              </a:ext>
            </a:extLst>
          </p:cNvPr>
          <p:cNvCxnSpPr>
            <a:cxnSpLocks/>
          </p:cNvCxnSpPr>
          <p:nvPr/>
        </p:nvCxnSpPr>
        <p:spPr>
          <a:xfrm flipH="1">
            <a:off x="413130" y="4413853"/>
            <a:ext cx="510149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DA48A67-4EA4-4DDD-B3E0-380487B59C75}"/>
              </a:ext>
            </a:extLst>
          </p:cNvPr>
          <p:cNvCxnSpPr>
            <a:cxnSpLocks/>
          </p:cNvCxnSpPr>
          <p:nvPr/>
        </p:nvCxnSpPr>
        <p:spPr>
          <a:xfrm flipH="1">
            <a:off x="419450" y="1196752"/>
            <a:ext cx="22001" cy="320746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023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933" y="178406"/>
            <a:ext cx="8210866" cy="3893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1400" b="1" u="sng" dirty="0"/>
              <a:t>ORGANIGRAMMA/MANSIONARIO (MAGGIO 2020)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900" b="1" dirty="0">
                <a:latin typeface="+mj-lt"/>
              </a:rPr>
              <a:t>AREA IMPIANTI SPA</a:t>
            </a:r>
          </a:p>
          <a:p>
            <a:r>
              <a:rPr lang="it-IT" sz="900" b="1" dirty="0">
                <a:latin typeface="+mj-lt"/>
              </a:rPr>
              <a:t>Via A. Volta, 26/A – COPPARO FERRARA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sz="900" b="1" smtClean="0">
                <a:latin typeface="+mj-lt"/>
              </a:rPr>
              <a:pPr/>
              <a:t>3</a:t>
            </a:fld>
            <a:endParaRPr lang="it-IT" sz="900" b="1" dirty="0">
              <a:latin typeface="+mj-lt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501395" y="647909"/>
            <a:ext cx="4281874" cy="1649805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ACCETTAZIONE/OMOLOGHE:</a:t>
            </a:r>
            <a:endParaRPr lang="it-IT" sz="900" dirty="0"/>
          </a:p>
          <a:p>
            <a:r>
              <a:rPr lang="it-IT" sz="900" dirty="0"/>
              <a:t>- gestione operativa dei rifiuti in ingresso ed uscita;</a:t>
            </a:r>
          </a:p>
          <a:p>
            <a:r>
              <a:rPr lang="it-IT" sz="900" dirty="0"/>
              <a:t>- FIR;</a:t>
            </a:r>
          </a:p>
          <a:p>
            <a:r>
              <a:rPr lang="it-IT" sz="900" dirty="0"/>
              <a:t>- verifica dei formulari in ingresso/uscita con relative autorizzazioni al trasporto; </a:t>
            </a:r>
          </a:p>
          <a:p>
            <a:r>
              <a:rPr lang="it-IT" sz="900" dirty="0"/>
              <a:t>- verifica visiva dei rifiuti in ingresso;</a:t>
            </a:r>
          </a:p>
          <a:p>
            <a:r>
              <a:rPr lang="it-IT" sz="900" dirty="0"/>
              <a:t>- accettazione dei rifiuti pericolosi e non, per le idonee aree designate;</a:t>
            </a:r>
          </a:p>
          <a:p>
            <a:r>
              <a:rPr lang="it-IT" sz="900" dirty="0"/>
              <a:t>- registrazioni e vidimazione registri;</a:t>
            </a:r>
          </a:p>
          <a:p>
            <a:r>
              <a:rPr lang="it-IT" sz="900" dirty="0"/>
              <a:t>- richiesta e verifica di rapporti di prova, analisi relativamente i rifiuti in ingresso;</a:t>
            </a:r>
          </a:p>
          <a:p>
            <a:r>
              <a:rPr lang="it-IT" sz="900" dirty="0"/>
              <a:t>- prelievo a campione del rifiuto conferito ed invio al laboratorio analisi ai fini dell’omologa e</a:t>
            </a:r>
          </a:p>
          <a:p>
            <a:r>
              <a:rPr lang="it-IT" sz="900" dirty="0"/>
              <a:t>- redazione di omologa e rapporti con il cliente .</a:t>
            </a:r>
          </a:p>
          <a:p>
            <a:pPr marL="171450" indent="-171450">
              <a:buFontTx/>
              <a:buChar char="-"/>
            </a:pPr>
            <a:endParaRPr lang="it-IT" sz="900" dirty="0"/>
          </a:p>
        </p:txBody>
      </p:sp>
      <p:grpSp>
        <p:nvGrpSpPr>
          <p:cNvPr id="19" name="Organization Chart 3"/>
          <p:cNvGrpSpPr>
            <a:grpSpLocks/>
          </p:cNvGrpSpPr>
          <p:nvPr/>
        </p:nvGrpSpPr>
        <p:grpSpPr bwMode="auto">
          <a:xfrm>
            <a:off x="972707" y="1643137"/>
            <a:ext cx="3167064" cy="3175271"/>
            <a:chOff x="936" y="1127"/>
            <a:chExt cx="1539" cy="1603"/>
          </a:xfrm>
        </p:grpSpPr>
        <p:sp>
          <p:nvSpPr>
            <p:cNvPr id="22" name="_s3086"/>
            <p:cNvSpPr>
              <a:spLocks noChangeArrowheads="1"/>
            </p:cNvSpPr>
            <p:nvPr/>
          </p:nvSpPr>
          <p:spPr bwMode="auto">
            <a:xfrm>
              <a:off x="936" y="1127"/>
              <a:ext cx="966" cy="189"/>
            </a:xfrm>
            <a:prstGeom prst="bracketPair">
              <a:avLst>
                <a:gd name="adj" fmla="val 0"/>
              </a:avLst>
            </a:prstGeom>
            <a:solidFill>
              <a:srgbClr val="92D05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ACCETTAZIONE/OMOLOGHE</a:t>
              </a:r>
            </a:p>
            <a:p>
              <a:pPr algn="ctr"/>
              <a:r>
                <a:rPr lang="it-IT" sz="900" dirty="0">
                  <a:latin typeface="+mj-lt"/>
                </a:rPr>
                <a:t>(</a:t>
              </a:r>
              <a:r>
                <a:rPr lang="it-IT" sz="900" dirty="0" err="1">
                  <a:latin typeface="+mj-lt"/>
                </a:rPr>
                <a:t>stefania</a:t>
              </a:r>
              <a:r>
                <a:rPr lang="it-IT" sz="900" dirty="0">
                  <a:latin typeface="+mj-lt"/>
                </a:rPr>
                <a:t> </a:t>
              </a:r>
              <a:r>
                <a:rPr lang="it-IT" sz="900" dirty="0" err="1">
                  <a:latin typeface="+mj-lt"/>
                </a:rPr>
                <a:t>picone</a:t>
              </a:r>
              <a:r>
                <a:rPr lang="it-IT" sz="900" dirty="0">
                  <a:latin typeface="+mj-lt"/>
                </a:rPr>
                <a:t>)</a:t>
              </a:r>
            </a:p>
          </p:txBody>
        </p:sp>
        <p:sp>
          <p:nvSpPr>
            <p:cNvPr id="23" name="_s3087"/>
            <p:cNvSpPr>
              <a:spLocks noChangeArrowheads="1"/>
            </p:cNvSpPr>
            <p:nvPr/>
          </p:nvSpPr>
          <p:spPr bwMode="auto">
            <a:xfrm>
              <a:off x="937" y="2541"/>
              <a:ext cx="1538" cy="189"/>
            </a:xfrm>
            <a:prstGeom prst="bracketPair">
              <a:avLst>
                <a:gd name="adj" fmla="val 0"/>
              </a:avLst>
            </a:prstGeom>
            <a:solidFill>
              <a:srgbClr val="92D050">
                <a:alpha val="50000"/>
              </a:srgbClr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33530" tIns="16765" rIns="33530" bIns="16765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it-IT" sz="900" dirty="0">
                  <a:latin typeface="+mj-lt"/>
                </a:rPr>
                <a:t>DISCARICHE IN COLTIVAZIONE/POST_MORTEMI</a:t>
              </a:r>
            </a:p>
            <a:p>
              <a:pPr algn="ctr"/>
              <a:r>
                <a:rPr lang="it-IT" sz="900" dirty="0">
                  <a:latin typeface="+mj-lt"/>
                </a:rPr>
                <a:t>(</a:t>
              </a:r>
              <a:r>
                <a:rPr lang="it-IT" sz="900" dirty="0" err="1">
                  <a:latin typeface="+mj-lt"/>
                </a:rPr>
                <a:t>giovanni</a:t>
              </a:r>
              <a:r>
                <a:rPr lang="it-IT" sz="900" dirty="0">
                  <a:latin typeface="+mj-lt"/>
                </a:rPr>
                <a:t> </a:t>
              </a:r>
              <a:r>
                <a:rPr lang="it-IT" sz="900" dirty="0" err="1">
                  <a:latin typeface="+mj-lt"/>
                </a:rPr>
                <a:t>aguiari</a:t>
              </a:r>
              <a:r>
                <a:rPr lang="it-IT" sz="900" dirty="0">
                  <a:latin typeface="+mj-lt"/>
                </a:rPr>
                <a:t>)</a:t>
              </a:r>
            </a:p>
          </p:txBody>
        </p:sp>
      </p:grpSp>
      <p:sp>
        <p:nvSpPr>
          <p:cNvPr id="25" name="_s3087"/>
          <p:cNvSpPr>
            <a:spLocks noChangeArrowheads="1"/>
          </p:cNvSpPr>
          <p:nvPr/>
        </p:nvSpPr>
        <p:spPr bwMode="auto">
          <a:xfrm>
            <a:off x="1023323" y="3723341"/>
            <a:ext cx="2329857" cy="374377"/>
          </a:xfrm>
          <a:prstGeom prst="bracketPair">
            <a:avLst>
              <a:gd name="adj" fmla="val 0"/>
            </a:avLst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COMMERCIALE/INTERMEDIAZIONE</a:t>
            </a: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giovanni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camatarri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26" name="Connettore 1 25"/>
          <p:cNvCxnSpPr>
            <a:stCxn id="25" idx="1"/>
          </p:cNvCxnSpPr>
          <p:nvPr/>
        </p:nvCxnSpPr>
        <p:spPr>
          <a:xfrm flipH="1" flipV="1">
            <a:off x="515206" y="3910529"/>
            <a:ext cx="50811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Connettore 1 26"/>
          <p:cNvCxnSpPr/>
          <p:nvPr/>
        </p:nvCxnSpPr>
        <p:spPr>
          <a:xfrm flipH="1" flipV="1">
            <a:off x="493069" y="4612314"/>
            <a:ext cx="476611" cy="78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498946" y="2375102"/>
            <a:ext cx="4264461" cy="1015147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GESTIONE MUD e TRACCIABILITA’ RIFIUTI;</a:t>
            </a:r>
          </a:p>
          <a:p>
            <a:r>
              <a:rPr lang="it-IT" sz="900" dirty="0"/>
              <a:t>- sistema tracciabilità rifiuti digitale (</a:t>
            </a:r>
            <a:r>
              <a:rPr lang="it-IT" sz="900" dirty="0" err="1"/>
              <a:t>exSISTRI</a:t>
            </a:r>
            <a:r>
              <a:rPr lang="it-IT" sz="900" dirty="0"/>
              <a:t>);</a:t>
            </a:r>
          </a:p>
          <a:p>
            <a:r>
              <a:rPr lang="it-IT" sz="900" dirty="0"/>
              <a:t>- gestione operativa dei rifiuti in ingresso ed uscita;</a:t>
            </a:r>
          </a:p>
          <a:p>
            <a:r>
              <a:rPr lang="it-IT" sz="900" dirty="0"/>
              <a:t>- FIR;</a:t>
            </a:r>
          </a:p>
          <a:p>
            <a:r>
              <a:rPr lang="it-IT" sz="900" dirty="0"/>
              <a:t>-  Registrazioni e vidimazione registri e</a:t>
            </a:r>
          </a:p>
          <a:p>
            <a:r>
              <a:rPr lang="it-IT" sz="900" dirty="0"/>
              <a:t>- MUD .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213009" y="1117964"/>
            <a:ext cx="2776067" cy="374377"/>
          </a:xfrm>
          <a:prstGeom prst="bracketPair">
            <a:avLst>
              <a:gd name="adj" fmla="val 0"/>
            </a:avLst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ACCETTAZIONE/SMALTIMENTO/RECUPERO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giovanni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camatarri</a:t>
            </a:r>
            <a:r>
              <a:rPr lang="it-IT" sz="900" dirty="0">
                <a:latin typeface="+mj-lt"/>
              </a:rPr>
              <a:t>)</a:t>
            </a:r>
          </a:p>
        </p:txBody>
      </p:sp>
      <p:sp>
        <p:nvSpPr>
          <p:cNvPr id="31" name="_s3086"/>
          <p:cNvSpPr>
            <a:spLocks noChangeArrowheads="1"/>
          </p:cNvSpPr>
          <p:nvPr/>
        </p:nvSpPr>
        <p:spPr bwMode="auto">
          <a:xfrm>
            <a:off x="962082" y="2609746"/>
            <a:ext cx="2819316" cy="374377"/>
          </a:xfrm>
          <a:prstGeom prst="bracketPair">
            <a:avLst>
              <a:gd name="adj" fmla="val 0"/>
            </a:avLst>
          </a:prstGeom>
          <a:solidFill>
            <a:srgbClr val="92D05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GESTIONE SISTRI e MUD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alberta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zaghi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34" name="Connettore 1 33"/>
          <p:cNvCxnSpPr>
            <a:cxnSpLocks/>
          </p:cNvCxnSpPr>
          <p:nvPr/>
        </p:nvCxnSpPr>
        <p:spPr>
          <a:xfrm flipH="1" flipV="1">
            <a:off x="529112" y="1827300"/>
            <a:ext cx="440570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Connettore 1 49"/>
          <p:cNvCxnSpPr/>
          <p:nvPr/>
        </p:nvCxnSpPr>
        <p:spPr>
          <a:xfrm flipV="1">
            <a:off x="475933" y="4156364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cxnSpLocks/>
          </p:cNvCxnSpPr>
          <p:nvPr/>
        </p:nvCxnSpPr>
        <p:spPr>
          <a:xfrm flipH="1">
            <a:off x="493069" y="1484784"/>
            <a:ext cx="17409" cy="312753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>
            <a:cxnSpLocks/>
          </p:cNvCxnSpPr>
          <p:nvPr/>
        </p:nvCxnSpPr>
        <p:spPr>
          <a:xfrm flipV="1">
            <a:off x="531168" y="694841"/>
            <a:ext cx="0" cy="42312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Connettore 1 68"/>
          <p:cNvCxnSpPr/>
          <p:nvPr/>
        </p:nvCxnSpPr>
        <p:spPr>
          <a:xfrm flipH="1" flipV="1">
            <a:off x="521987" y="2796861"/>
            <a:ext cx="418777" cy="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0" name="Connettore 1 69"/>
          <p:cNvCxnSpPr/>
          <p:nvPr/>
        </p:nvCxnSpPr>
        <p:spPr>
          <a:xfrm flipV="1">
            <a:off x="3131840" y="2964866"/>
            <a:ext cx="0" cy="10886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_s3086"/>
          <p:cNvSpPr>
            <a:spLocks noChangeArrowheads="1"/>
          </p:cNvSpPr>
          <p:nvPr/>
        </p:nvSpPr>
        <p:spPr bwMode="auto">
          <a:xfrm>
            <a:off x="1311038" y="3064254"/>
            <a:ext cx="2283032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SISTRI/FIR</a:t>
            </a:r>
          </a:p>
          <a:p>
            <a:pPr algn="ctr"/>
            <a:r>
              <a:rPr lang="it-IT" sz="900" dirty="0">
                <a:latin typeface="+mj-lt"/>
              </a:rPr>
              <a:t>(barbara biondi)</a:t>
            </a:r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4498947" y="3482739"/>
            <a:ext cx="4264460" cy="855579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COMMERCIALE/INTERMEDIAZIONE:</a:t>
            </a:r>
            <a:endParaRPr lang="it-IT" sz="900" dirty="0"/>
          </a:p>
          <a:p>
            <a:r>
              <a:rPr lang="it-IT" sz="900" dirty="0"/>
              <a:t>- gestione degli aspetti contrattuali  limitatamente ai rifiuti in ingresso;</a:t>
            </a:r>
          </a:p>
          <a:p>
            <a:r>
              <a:rPr lang="it-IT" sz="900" dirty="0"/>
              <a:t>- rapporti con clienti/fornitori;</a:t>
            </a:r>
          </a:p>
          <a:p>
            <a:r>
              <a:rPr lang="it-IT" sz="900" dirty="0"/>
              <a:t>- Interventi e sopralluoghi per verifiche sui rifiuti da conferirsi e</a:t>
            </a:r>
          </a:p>
          <a:p>
            <a:r>
              <a:rPr lang="it-IT" sz="900" dirty="0"/>
              <a:t>- ecotassa e dati per fatturazione .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4498947" y="4415706"/>
            <a:ext cx="4247051" cy="1948705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DISCARICHE IN COLTIVAZIONE, POST MORTEM e VEICOLI:</a:t>
            </a:r>
            <a:endParaRPr lang="it-IT" sz="900" dirty="0"/>
          </a:p>
          <a:p>
            <a:r>
              <a:rPr lang="it-IT" sz="900" dirty="0"/>
              <a:t>- verifica visiva dei rifiuti in ingresso e segnalazione delle anomalie;</a:t>
            </a:r>
          </a:p>
          <a:p>
            <a:r>
              <a:rPr lang="it-IT" sz="900" dirty="0"/>
              <a:t>- rapporto con clienti/fornitori, finalizzato alle manutenzioni;  ordinarie/straordinarie di mezzi, veicoli ed attrezzature;</a:t>
            </a:r>
          </a:p>
          <a:p>
            <a:r>
              <a:rPr lang="it-IT" sz="900" dirty="0"/>
              <a:t>- redazione report giornalieri di controllo rispetto AIA e ISO; </a:t>
            </a:r>
          </a:p>
          <a:p>
            <a:pPr marL="171450" indent="-171450">
              <a:buFontTx/>
              <a:buChar char="-"/>
            </a:pPr>
            <a:r>
              <a:rPr lang="it-IT" sz="900" dirty="0"/>
              <a:t>gestione, controllo ed intervento su veicoli, mezzi ed attrezzature;</a:t>
            </a:r>
          </a:p>
          <a:p>
            <a:r>
              <a:rPr lang="it-IT" sz="900" dirty="0"/>
              <a:t>- gestione operativa di tutto il personale addetto all’impianto di smaltimento, aree stoccaggio/selezione e trasferente/trasbordi;</a:t>
            </a:r>
          </a:p>
          <a:p>
            <a:r>
              <a:rPr lang="it-IT" sz="900" dirty="0"/>
              <a:t>- verifica e gestione operativa della logistica sui lotti in coltivazione;</a:t>
            </a:r>
          </a:p>
          <a:p>
            <a:r>
              <a:rPr lang="it-IT" sz="900" dirty="0"/>
              <a:t>- verifiche e manutenzioni di apparati ed attrezzature (misuratori di portata, pompe, telecontrollo, …) e</a:t>
            </a:r>
          </a:p>
          <a:p>
            <a:r>
              <a:rPr lang="it-IT" sz="900" dirty="0"/>
              <a:t>- manutenzione ordinaria/straordinaria sugli impianti di smaltimento, trasferente, stoccaggi (sfalci, viabilità, verifiche fossati di scolo, pozzetti ecc.) .</a:t>
            </a:r>
          </a:p>
          <a:p>
            <a:pPr marL="171450" indent="-171450">
              <a:buFontTx/>
              <a:buChar char="-"/>
            </a:pP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36" name="_s3088"/>
          <p:cNvSpPr>
            <a:spLocks noChangeArrowheads="1"/>
          </p:cNvSpPr>
          <p:nvPr/>
        </p:nvSpPr>
        <p:spPr bwMode="auto">
          <a:xfrm>
            <a:off x="1547664" y="5089224"/>
            <a:ext cx="2719359" cy="374377"/>
          </a:xfrm>
          <a:prstGeom prst="bracketPair">
            <a:avLst>
              <a:gd name="adj" fmla="val 0"/>
            </a:avLst>
          </a:prstGeom>
          <a:solidFill>
            <a:srgbClr val="00B0F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POST MORTEM IMPIANTI/CAPO SQUADRA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harry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aguiari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37" name="Connettore 1 36"/>
          <p:cNvCxnSpPr/>
          <p:nvPr/>
        </p:nvCxnSpPr>
        <p:spPr>
          <a:xfrm flipV="1">
            <a:off x="3781398" y="4818408"/>
            <a:ext cx="0" cy="270817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0076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274638"/>
            <a:ext cx="8219256" cy="41805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1400" b="1" u="sng" dirty="0"/>
              <a:t>ORGANIGRAMMA/MANSIONARIO (MAGGIO 2020)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879424" y="6324600"/>
            <a:ext cx="2891960" cy="41805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900" b="1" dirty="0">
                <a:latin typeface="+mj-lt"/>
              </a:rPr>
              <a:t>AREA IMPIANTI SPA</a:t>
            </a:r>
          </a:p>
          <a:p>
            <a:r>
              <a:rPr lang="it-IT" sz="900" b="1" dirty="0">
                <a:latin typeface="+mj-lt"/>
              </a:rPr>
              <a:t>Via A. Volta, 26/A – COPPARO FERRARA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>
          <a:xfrm>
            <a:off x="6555882" y="6324600"/>
            <a:ext cx="2130918" cy="999667"/>
          </a:xfrm>
        </p:spPr>
        <p:txBody>
          <a:bodyPr/>
          <a:lstStyle/>
          <a:p>
            <a:fld id="{5D96062C-1F2A-428F-8347-77B5352B904E}" type="slidenum">
              <a:rPr lang="it-IT" sz="900" b="1" smtClean="0">
                <a:latin typeface="+mj-lt"/>
              </a:rPr>
              <a:pPr/>
              <a:t>4</a:t>
            </a:fld>
            <a:endParaRPr lang="it-IT" sz="900" b="1" dirty="0">
              <a:latin typeface="+mj-lt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5436096" y="3788453"/>
            <a:ext cx="3124452" cy="1242084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MONITORAGGI PERIODICI:</a:t>
            </a:r>
            <a:endParaRPr lang="it-IT" sz="900" dirty="0"/>
          </a:p>
          <a:p>
            <a:r>
              <a:rPr lang="it-IT" sz="900" dirty="0"/>
              <a:t>- Forniture ed approvvigionamenti materiali;</a:t>
            </a:r>
          </a:p>
          <a:p>
            <a:r>
              <a:rPr lang="it-IT" sz="900" dirty="0"/>
              <a:t>- Monitoraggi e controlli nel rispetto della normativa;</a:t>
            </a:r>
          </a:p>
          <a:p>
            <a:r>
              <a:rPr lang="it-IT" sz="900" dirty="0"/>
              <a:t>- Analisi e valutazioni;</a:t>
            </a:r>
          </a:p>
          <a:p>
            <a:r>
              <a:rPr lang="it-IT" sz="900" dirty="0"/>
              <a:t>- Rapporti con la società Marco Polo </a:t>
            </a:r>
            <a:r>
              <a:rPr lang="it-IT" sz="900" dirty="0" err="1"/>
              <a:t>Engineering</a:t>
            </a:r>
            <a:r>
              <a:rPr lang="it-IT" sz="900" dirty="0"/>
              <a:t>; </a:t>
            </a:r>
          </a:p>
          <a:p>
            <a:r>
              <a:rPr lang="it-IT" sz="900" dirty="0"/>
              <a:t>- Rapporti con ARPAE ed enti di controllo e</a:t>
            </a:r>
          </a:p>
          <a:p>
            <a:r>
              <a:rPr lang="it-IT" sz="900" dirty="0"/>
              <a:t>- Controllo e verifica piani post </a:t>
            </a:r>
            <a:r>
              <a:rPr lang="it-IT" sz="900" dirty="0" err="1"/>
              <a:t>mortem</a:t>
            </a:r>
            <a:r>
              <a:rPr lang="it-IT" sz="900" dirty="0"/>
              <a:t> .</a:t>
            </a:r>
          </a:p>
          <a:p>
            <a:pPr marL="171450" indent="-171450">
              <a:buFontTx/>
              <a:buChar char="-"/>
            </a:pP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/>
          </a:p>
        </p:txBody>
      </p:sp>
      <p:cxnSp>
        <p:nvCxnSpPr>
          <p:cNvPr id="26" name="Connettore 1 25"/>
          <p:cNvCxnSpPr>
            <a:cxnSpLocks/>
          </p:cNvCxnSpPr>
          <p:nvPr/>
        </p:nvCxnSpPr>
        <p:spPr>
          <a:xfrm flipH="1" flipV="1">
            <a:off x="704331" y="3044951"/>
            <a:ext cx="308" cy="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2050197" y="1560571"/>
            <a:ext cx="2301360" cy="651024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AIA/MONITORAGGI E CONTROLLI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massimiliano</a:t>
            </a:r>
            <a:r>
              <a:rPr lang="it-IT" sz="900" dirty="0">
                <a:latin typeface="+mj-lt"/>
              </a:rPr>
              <a:t> montanari)</a:t>
            </a:r>
          </a:p>
        </p:txBody>
      </p:sp>
      <p:cxnSp>
        <p:nvCxnSpPr>
          <p:cNvPr id="50" name="Connettore 1 49"/>
          <p:cNvCxnSpPr/>
          <p:nvPr/>
        </p:nvCxnSpPr>
        <p:spPr>
          <a:xfrm flipV="1">
            <a:off x="475936" y="4156365"/>
            <a:ext cx="2046" cy="19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_s3086"/>
          <p:cNvSpPr>
            <a:spLocks noChangeArrowheads="1"/>
          </p:cNvSpPr>
          <p:nvPr/>
        </p:nvSpPr>
        <p:spPr bwMode="auto">
          <a:xfrm>
            <a:off x="704331" y="2390141"/>
            <a:ext cx="2597624" cy="472478"/>
          </a:xfrm>
          <a:prstGeom prst="bracketPair">
            <a:avLst>
              <a:gd name="adj" fmla="val 0"/>
            </a:avLst>
          </a:prstGeom>
          <a:solidFill>
            <a:srgbClr val="FFFF00">
              <a:alpha val="49804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900" dirty="0">
              <a:latin typeface="+mj-lt"/>
            </a:endParaRPr>
          </a:p>
          <a:p>
            <a:pPr algn="ctr"/>
            <a:r>
              <a:rPr lang="it-IT" sz="900" dirty="0">
                <a:latin typeface="+mj-lt"/>
              </a:rPr>
              <a:t>MONITORAGGI PERIODICI</a:t>
            </a: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massimiliano</a:t>
            </a:r>
            <a:r>
              <a:rPr lang="it-IT" sz="900" dirty="0">
                <a:latin typeface="+mj-lt"/>
              </a:rPr>
              <a:t> montanari)</a:t>
            </a:r>
          </a:p>
          <a:p>
            <a:pPr algn="ctr"/>
            <a:endParaRPr lang="it-IT" sz="900" dirty="0">
              <a:latin typeface="+mj-lt"/>
            </a:endParaRPr>
          </a:p>
        </p:txBody>
      </p:sp>
      <p:cxnSp>
        <p:nvCxnSpPr>
          <p:cNvPr id="25" name="Connettore 1 68">
            <a:extLst>
              <a:ext uri="{FF2B5EF4-FFF2-40B4-BE49-F238E27FC236}">
                <a16:creationId xmlns:a16="http://schemas.microsoft.com/office/drawing/2014/main" id="{3FC0762A-E7E7-4973-B04D-D39C89871DCF}"/>
              </a:ext>
            </a:extLst>
          </p:cNvPr>
          <p:cNvCxnSpPr>
            <a:cxnSpLocks/>
          </p:cNvCxnSpPr>
          <p:nvPr/>
        </p:nvCxnSpPr>
        <p:spPr>
          <a:xfrm>
            <a:off x="2555776" y="1333070"/>
            <a:ext cx="0" cy="22750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Connettore 1 68">
            <a:extLst>
              <a:ext uri="{FF2B5EF4-FFF2-40B4-BE49-F238E27FC236}">
                <a16:creationId xmlns:a16="http://schemas.microsoft.com/office/drawing/2014/main" id="{B1C7BE64-FCAD-45CF-9138-35B9CFD0E89E}"/>
              </a:ext>
            </a:extLst>
          </p:cNvPr>
          <p:cNvCxnSpPr>
            <a:cxnSpLocks/>
          </p:cNvCxnSpPr>
          <p:nvPr/>
        </p:nvCxnSpPr>
        <p:spPr>
          <a:xfrm>
            <a:off x="2410237" y="2211595"/>
            <a:ext cx="0" cy="17854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_s3087">
            <a:extLst>
              <a:ext uri="{FF2B5EF4-FFF2-40B4-BE49-F238E27FC236}">
                <a16:creationId xmlns:a16="http://schemas.microsoft.com/office/drawing/2014/main" id="{7B6F53F7-7A45-45C3-9A12-D04BF1EA82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2321701"/>
            <a:ext cx="3165006" cy="374377"/>
          </a:xfrm>
          <a:prstGeom prst="bracketPair">
            <a:avLst>
              <a:gd name="adj" fmla="val 0"/>
            </a:avLst>
          </a:prstGeom>
          <a:solidFill>
            <a:srgbClr val="FFFF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DISCARICHE IN COLTIVAZIONE/POST MORTEM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giovanni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aguiari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16" name="Connettore 1 68">
            <a:extLst>
              <a:ext uri="{FF2B5EF4-FFF2-40B4-BE49-F238E27FC236}">
                <a16:creationId xmlns:a16="http://schemas.microsoft.com/office/drawing/2014/main" id="{BBD2910B-228D-4CE7-96AE-4C1F4B0D0D77}"/>
              </a:ext>
            </a:extLst>
          </p:cNvPr>
          <p:cNvCxnSpPr>
            <a:cxnSpLocks/>
          </p:cNvCxnSpPr>
          <p:nvPr/>
        </p:nvCxnSpPr>
        <p:spPr>
          <a:xfrm>
            <a:off x="3778389" y="2211595"/>
            <a:ext cx="0" cy="11010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" name="_s3088">
            <a:extLst>
              <a:ext uri="{FF2B5EF4-FFF2-40B4-BE49-F238E27FC236}">
                <a16:creationId xmlns:a16="http://schemas.microsoft.com/office/drawing/2014/main" id="{A7713443-EDEE-4BA7-8E51-38E143BCE1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2819066"/>
            <a:ext cx="2759828" cy="374377"/>
          </a:xfrm>
          <a:prstGeom prst="bracketPair">
            <a:avLst>
              <a:gd name="adj" fmla="val 0"/>
            </a:avLst>
          </a:prstGeom>
          <a:solidFill>
            <a:srgbClr val="00FFFF">
              <a:alpha val="49804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POST MORTEM IMPIANTI/CAPO SQUADRA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harry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aguiari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21" name="Connettore 1 68">
            <a:extLst>
              <a:ext uri="{FF2B5EF4-FFF2-40B4-BE49-F238E27FC236}">
                <a16:creationId xmlns:a16="http://schemas.microsoft.com/office/drawing/2014/main" id="{176E74F6-3113-430E-AC7B-3444F2A7993C}"/>
              </a:ext>
            </a:extLst>
          </p:cNvPr>
          <p:cNvCxnSpPr>
            <a:cxnSpLocks/>
          </p:cNvCxnSpPr>
          <p:nvPr/>
        </p:nvCxnSpPr>
        <p:spPr>
          <a:xfrm>
            <a:off x="4138279" y="2696078"/>
            <a:ext cx="0" cy="166541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Rectangle 24">
            <a:extLst>
              <a:ext uri="{FF2B5EF4-FFF2-40B4-BE49-F238E27FC236}">
                <a16:creationId xmlns:a16="http://schemas.microsoft.com/office/drawing/2014/main" id="{363F67B4-DD6D-421F-8AA4-E359207D9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544" y="3788453"/>
            <a:ext cx="4217705" cy="1372771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DISCARICHE IN POST_MORTEM/CAPO SQUADRA:</a:t>
            </a:r>
            <a:endParaRPr lang="it-IT" sz="900" dirty="0"/>
          </a:p>
          <a:p>
            <a:r>
              <a:rPr lang="it-IT" sz="900" dirty="0"/>
              <a:t>- rapporto con clienti/fornitori, finalizzato alle manutenzioni;  </a:t>
            </a:r>
          </a:p>
          <a:p>
            <a:r>
              <a:rPr lang="it-IT" sz="900" dirty="0"/>
              <a:t>- redazione report giornalieri di controllo rispetto AIA e ISO; </a:t>
            </a:r>
          </a:p>
          <a:p>
            <a:r>
              <a:rPr lang="it-IT" sz="900" dirty="0"/>
              <a:t>- gestione operativa di tutto il personale addetto all’impianto e/o emergenze;</a:t>
            </a:r>
          </a:p>
          <a:p>
            <a:r>
              <a:rPr lang="it-IT" sz="900" dirty="0"/>
              <a:t>- verifica e gestione operativa della logistica sui lotti in coltivazione;</a:t>
            </a:r>
          </a:p>
          <a:p>
            <a:r>
              <a:rPr lang="it-IT" sz="900" dirty="0"/>
              <a:t>- verifiche e manutenzioni di apparati ed attrezzature (misuratori di portata, pompe, telecontrollo) e</a:t>
            </a:r>
          </a:p>
          <a:p>
            <a:r>
              <a:rPr lang="it-IT" sz="900" dirty="0"/>
              <a:t>- manutenzione ordinaria/straordinaria sugli impianti di smaltimento, trasferente, stoccaggi (sfalci, viabilità, verifiche fossati di scolo, pozzetti ecc.) .</a:t>
            </a:r>
          </a:p>
          <a:p>
            <a:pPr marL="171450" indent="-171450">
              <a:buFontTx/>
              <a:buChar char="-"/>
            </a:pPr>
            <a:endParaRPr lang="it-IT" sz="900" dirty="0"/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  <a:p>
            <a:r>
              <a:rPr lang="it-IT" sz="9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43538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50947" y="150607"/>
            <a:ext cx="8135852" cy="396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1400" b="1" u="sng" dirty="0"/>
              <a:t>ORGANIGRAMMA/MANSIONARIO (MAGGIO 2020)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900" b="1" dirty="0">
                <a:latin typeface="+mj-lt"/>
              </a:rPr>
              <a:t>AREA IMPIANTI SPA</a:t>
            </a:r>
          </a:p>
          <a:p>
            <a:r>
              <a:rPr lang="it-IT" sz="900" b="1" dirty="0">
                <a:latin typeface="+mj-lt"/>
              </a:rPr>
              <a:t>Via A. Volta, 26/A – COPPARO FERRARA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sz="900" b="1" smtClean="0">
                <a:latin typeface="+mj-lt"/>
              </a:rPr>
              <a:pPr/>
              <a:t>5</a:t>
            </a:fld>
            <a:endParaRPr lang="it-IT" sz="900" b="1" dirty="0">
              <a:latin typeface="+mj-lt"/>
            </a:endParaRPr>
          </a:p>
        </p:txBody>
      </p:sp>
      <p:sp>
        <p:nvSpPr>
          <p:cNvPr id="18" name="Rectangle 24"/>
          <p:cNvSpPr>
            <a:spLocks noChangeArrowheads="1"/>
          </p:cNvSpPr>
          <p:nvPr/>
        </p:nvSpPr>
        <p:spPr bwMode="auto">
          <a:xfrm>
            <a:off x="4682827" y="4116135"/>
            <a:ext cx="3740745" cy="1985219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PIATTAFORMA ECOLOGICA R13/D15/DEPOSITI:</a:t>
            </a:r>
            <a:endParaRPr lang="it-IT" sz="900" dirty="0"/>
          </a:p>
          <a:p>
            <a:r>
              <a:rPr lang="it-IT" sz="900" dirty="0"/>
              <a:t>- gestione dell’impianti di messa in riserva e stoccaggio;</a:t>
            </a:r>
          </a:p>
          <a:p>
            <a:r>
              <a:rPr lang="it-IT" sz="900" dirty="0"/>
              <a:t>- gestione delle operazioni di manutenzione, controllo e verifica delle strutture/attrezzature/dotazioni/viabilità;</a:t>
            </a:r>
          </a:p>
          <a:p>
            <a:r>
              <a:rPr lang="it-IT" sz="900" dirty="0"/>
              <a:t>- verifica e controllo dei quantitativi di rifiuti conferiti;</a:t>
            </a:r>
          </a:p>
          <a:p>
            <a:r>
              <a:rPr lang="it-IT" sz="900" dirty="0"/>
              <a:t>- coordinamento personale addetto agli impianti di messa in riserva e stoccaggio;</a:t>
            </a:r>
          </a:p>
          <a:p>
            <a:r>
              <a:rPr lang="it-IT" sz="900" dirty="0"/>
              <a:t>- gestione dei rifiuti urbani indifferenziati conferiti sul lotto in coltivazione;</a:t>
            </a:r>
          </a:p>
          <a:p>
            <a:r>
              <a:rPr lang="it-IT" sz="900" dirty="0"/>
              <a:t>- gestione della FOP conferita all’impianto di trasbordo;</a:t>
            </a:r>
          </a:p>
          <a:p>
            <a:r>
              <a:rPr lang="it-IT" sz="900" dirty="0"/>
              <a:t>- rapporti con trasportatori ed impianti di smaltimento o recupero per il conferimento dei rifiuti urbani e speciali, pericolosi e non pericolosi e</a:t>
            </a:r>
          </a:p>
          <a:p>
            <a:r>
              <a:rPr lang="it-IT" sz="900" dirty="0"/>
              <a:t>- coordinamento personale addetto al servizio .</a:t>
            </a:r>
          </a:p>
          <a:p>
            <a:pPr marL="171450" indent="-171450">
              <a:buFontTx/>
              <a:buChar char="-"/>
            </a:pPr>
            <a:endParaRPr lang="it-IT" sz="900" dirty="0"/>
          </a:p>
        </p:txBody>
      </p:sp>
      <p:sp>
        <p:nvSpPr>
          <p:cNvPr id="22" name="_s3086"/>
          <p:cNvSpPr>
            <a:spLocks noChangeArrowheads="1"/>
          </p:cNvSpPr>
          <p:nvPr/>
        </p:nvSpPr>
        <p:spPr bwMode="auto">
          <a:xfrm>
            <a:off x="1082936" y="1756806"/>
            <a:ext cx="2976807" cy="374377"/>
          </a:xfrm>
          <a:prstGeom prst="bracketPair">
            <a:avLst>
              <a:gd name="adj" fmla="val 0"/>
            </a:avLst>
          </a:prstGeom>
          <a:solidFill>
            <a:srgbClr val="CC99FF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PIATTAFORMA ECOLOGICA R13/D15/DEPOSITI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giovanni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camatarri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27" name="Connettore 1 26"/>
          <p:cNvCxnSpPr>
            <a:cxnSpLocks/>
          </p:cNvCxnSpPr>
          <p:nvPr/>
        </p:nvCxnSpPr>
        <p:spPr>
          <a:xfrm flipH="1" flipV="1">
            <a:off x="2200876" y="2123828"/>
            <a:ext cx="1" cy="46296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683568" y="908720"/>
            <a:ext cx="3376177" cy="374377"/>
          </a:xfrm>
          <a:prstGeom prst="bracketPair">
            <a:avLst>
              <a:gd name="adj" fmla="val 0"/>
            </a:avLst>
          </a:prstGeom>
          <a:solidFill>
            <a:srgbClr val="CC99FF">
              <a:alpha val="49804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PIATTAFORMA ECOLOGICA R13/D15/RDM/DEPOSITI</a:t>
            </a: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stefano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govoni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59" name="Connettore 1 58"/>
          <p:cNvCxnSpPr/>
          <p:nvPr/>
        </p:nvCxnSpPr>
        <p:spPr>
          <a:xfrm flipV="1">
            <a:off x="1043608" y="629710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1" name="_s3086"/>
          <p:cNvSpPr>
            <a:spLocks noChangeArrowheads="1"/>
          </p:cNvSpPr>
          <p:nvPr/>
        </p:nvSpPr>
        <p:spPr bwMode="auto">
          <a:xfrm>
            <a:off x="2987824" y="2273722"/>
            <a:ext cx="2943486" cy="430850"/>
          </a:xfrm>
          <a:prstGeom prst="bracketPair">
            <a:avLst>
              <a:gd name="adj" fmla="val 0"/>
            </a:avLst>
          </a:prstGeom>
          <a:solidFill>
            <a:srgbClr val="33CCFF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PIATTAFORMA ECOLOGICA R13/D15/DEPOSITI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giovanni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aguiari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77" name="Connettore 1 76"/>
          <p:cNvCxnSpPr>
            <a:cxnSpLocks/>
          </p:cNvCxnSpPr>
          <p:nvPr/>
        </p:nvCxnSpPr>
        <p:spPr>
          <a:xfrm flipV="1">
            <a:off x="3501455" y="2123829"/>
            <a:ext cx="0" cy="150642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" name="_s3088"/>
          <p:cNvSpPr>
            <a:spLocks noChangeArrowheads="1"/>
          </p:cNvSpPr>
          <p:nvPr/>
        </p:nvSpPr>
        <p:spPr bwMode="auto">
          <a:xfrm>
            <a:off x="835973" y="2585631"/>
            <a:ext cx="1991399" cy="374377"/>
          </a:xfrm>
          <a:prstGeom prst="bracketPair">
            <a:avLst>
              <a:gd name="adj" fmla="val 0"/>
            </a:avLst>
          </a:prstGeom>
          <a:solidFill>
            <a:srgbClr val="33CCFF">
              <a:alpha val="49804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EMERGENZE/CAPO SQUADRA </a:t>
            </a:r>
          </a:p>
          <a:p>
            <a:pPr algn="ctr"/>
            <a:r>
              <a:rPr lang="it-IT" sz="900" dirty="0">
                <a:latin typeface="+mj-lt"/>
              </a:rPr>
              <a:t>(</a:t>
            </a:r>
            <a:r>
              <a:rPr lang="it-IT" sz="900" dirty="0" err="1">
                <a:latin typeface="+mj-lt"/>
              </a:rPr>
              <a:t>harry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aguiari</a:t>
            </a:r>
            <a:r>
              <a:rPr lang="it-IT" sz="900" dirty="0">
                <a:latin typeface="+mj-lt"/>
              </a:rPr>
              <a:t>)</a:t>
            </a:r>
          </a:p>
        </p:txBody>
      </p:sp>
      <p:cxnSp>
        <p:nvCxnSpPr>
          <p:cNvPr id="16" name="Connettore 1 58">
            <a:extLst>
              <a:ext uri="{FF2B5EF4-FFF2-40B4-BE49-F238E27FC236}">
                <a16:creationId xmlns:a16="http://schemas.microsoft.com/office/drawing/2014/main" id="{E53A6103-A213-4B24-AA94-8CADC81F9DED}"/>
              </a:ext>
            </a:extLst>
          </p:cNvPr>
          <p:cNvCxnSpPr>
            <a:cxnSpLocks/>
          </p:cNvCxnSpPr>
          <p:nvPr/>
        </p:nvCxnSpPr>
        <p:spPr>
          <a:xfrm flipV="1">
            <a:off x="1619672" y="1287648"/>
            <a:ext cx="0" cy="461803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Rectangle 24">
            <a:extLst>
              <a:ext uri="{FF2B5EF4-FFF2-40B4-BE49-F238E27FC236}">
                <a16:creationId xmlns:a16="http://schemas.microsoft.com/office/drawing/2014/main" id="{5D4C70C7-CBEC-4E55-9BE2-E82A32EB3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817" y="4116135"/>
            <a:ext cx="4118943" cy="1109393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EMERGENZE/CAPO SQUADRA:</a:t>
            </a:r>
            <a:endParaRPr lang="it-IT" sz="900" dirty="0"/>
          </a:p>
          <a:p>
            <a:r>
              <a:rPr lang="it-IT" sz="900" dirty="0"/>
              <a:t>- verifica visiva dei rifiuti in ingresso e segnalazione delle anomalie;</a:t>
            </a:r>
          </a:p>
          <a:p>
            <a:r>
              <a:rPr lang="it-IT" sz="900" dirty="0"/>
              <a:t>- rapporto con clienti/fornitori, finalizzato alle manutenzioni ordinarie/straordinarie di mezzi, veicoli ed attrezzature;</a:t>
            </a:r>
          </a:p>
          <a:p>
            <a:r>
              <a:rPr lang="it-IT" sz="900" dirty="0"/>
              <a:t>- redazione report giornalieri di controllo rispetto AIA e ISO; </a:t>
            </a:r>
          </a:p>
          <a:p>
            <a:r>
              <a:rPr lang="it-IT" sz="900" dirty="0"/>
              <a:t>- gestione, controllo ed intervento su veicoli, mezzi ed attrezzature e</a:t>
            </a:r>
          </a:p>
          <a:p>
            <a:r>
              <a:rPr lang="it-IT" sz="900" dirty="0"/>
              <a:t>- gestione operativa di tutto il personale addetto all’impianto di smaltimento . </a:t>
            </a:r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  <a:p>
            <a:r>
              <a:rPr lang="it-IT" sz="9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22615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75933" y="151805"/>
            <a:ext cx="8210866" cy="396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1400" b="1" u="sng" dirty="0"/>
              <a:t>ORGANIGRAMMA/MANSIONARIO (MAGGIO 2020)</a:t>
            </a:r>
          </a:p>
        </p:txBody>
      </p:sp>
      <p:sp>
        <p:nvSpPr>
          <p:cNvPr id="7" name="Segnaposto piè di pagina 6"/>
          <p:cNvSpPr>
            <a:spLocks noGrp="1"/>
          </p:cNvSpPr>
          <p:nvPr>
            <p:ph type="ftr" sz="quarter" idx="11"/>
          </p:nvPr>
        </p:nvSpPr>
        <p:spPr>
          <a:xfrm>
            <a:off x="923940" y="6305128"/>
            <a:ext cx="2895600" cy="39687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it-IT" sz="900" b="1" dirty="0">
                <a:latin typeface="+mj-lt"/>
              </a:rPr>
              <a:t>AREA IMPIANTI SPA</a:t>
            </a:r>
          </a:p>
          <a:p>
            <a:r>
              <a:rPr lang="it-IT" sz="900" b="1" dirty="0">
                <a:latin typeface="+mj-lt"/>
              </a:rPr>
              <a:t>Via A. Volta, 26/A – COPPARO FERRARA</a:t>
            </a:r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6062C-1F2A-428F-8347-77B5352B904E}" type="slidenum">
              <a:rPr lang="it-IT" sz="900" b="1" smtClean="0">
                <a:latin typeface="+mj-lt"/>
              </a:rPr>
              <a:pPr/>
              <a:t>6</a:t>
            </a:fld>
            <a:endParaRPr lang="it-IT" sz="900" b="1" dirty="0">
              <a:latin typeface="+mj-lt"/>
            </a:endParaRPr>
          </a:p>
        </p:txBody>
      </p:sp>
      <p:sp>
        <p:nvSpPr>
          <p:cNvPr id="25" name="_s3087"/>
          <p:cNvSpPr>
            <a:spLocks noChangeArrowheads="1"/>
          </p:cNvSpPr>
          <p:nvPr/>
        </p:nvSpPr>
        <p:spPr bwMode="auto">
          <a:xfrm>
            <a:off x="4223343" y="1826666"/>
            <a:ext cx="2329857" cy="374377"/>
          </a:xfrm>
          <a:prstGeom prst="bracketPair">
            <a:avLst>
              <a:gd name="adj" fmla="val 0"/>
            </a:avLst>
          </a:prstGeom>
          <a:solidFill>
            <a:srgbClr val="00808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REPORTISTICA</a:t>
            </a: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massimiliano</a:t>
            </a:r>
            <a:r>
              <a:rPr lang="it-IT" sz="900" dirty="0">
                <a:latin typeface="+mj-lt"/>
              </a:rPr>
              <a:t> montanari)</a:t>
            </a:r>
          </a:p>
        </p:txBody>
      </p:sp>
      <p:cxnSp>
        <p:nvCxnSpPr>
          <p:cNvPr id="26" name="Connettore 1 25"/>
          <p:cNvCxnSpPr>
            <a:cxnSpLocks/>
          </p:cNvCxnSpPr>
          <p:nvPr/>
        </p:nvCxnSpPr>
        <p:spPr>
          <a:xfrm flipV="1">
            <a:off x="4580679" y="1582607"/>
            <a:ext cx="0" cy="24406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8" name="Rectangle 24"/>
          <p:cNvSpPr>
            <a:spLocks noChangeArrowheads="1"/>
          </p:cNvSpPr>
          <p:nvPr/>
        </p:nvSpPr>
        <p:spPr bwMode="auto">
          <a:xfrm>
            <a:off x="465114" y="5368319"/>
            <a:ext cx="4067912" cy="570652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VEICOLI:</a:t>
            </a:r>
            <a:endParaRPr lang="it-IT" sz="900" dirty="0"/>
          </a:p>
          <a:p>
            <a:r>
              <a:rPr lang="it-IT" sz="900" dirty="0"/>
              <a:t>- acquisti, noli, manutenzioni e riparazioni sia  ordinarie che straordinarie, (limitatamente a mezzi, veicoli ed attrezzature settore impianti) .</a:t>
            </a:r>
          </a:p>
          <a:p>
            <a:r>
              <a:rPr lang="it-IT" sz="900" dirty="0"/>
              <a:t> </a:t>
            </a:r>
          </a:p>
        </p:txBody>
      </p:sp>
      <p:sp>
        <p:nvSpPr>
          <p:cNvPr id="29" name="_s3086"/>
          <p:cNvSpPr>
            <a:spLocks noChangeArrowheads="1"/>
          </p:cNvSpPr>
          <p:nvPr/>
        </p:nvSpPr>
        <p:spPr bwMode="auto">
          <a:xfrm>
            <a:off x="1407294" y="1208230"/>
            <a:ext cx="3473318" cy="374377"/>
          </a:xfrm>
          <a:prstGeom prst="bracketPair">
            <a:avLst>
              <a:gd name="adj" fmla="val 0"/>
            </a:avLst>
          </a:prstGeom>
          <a:solidFill>
            <a:srgbClr val="008080">
              <a:alpha val="49804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900" dirty="0">
              <a:latin typeface="+mj-lt"/>
            </a:endParaRPr>
          </a:p>
          <a:p>
            <a:pPr algn="ctr"/>
            <a:r>
              <a:rPr lang="it-IT" sz="900" dirty="0">
                <a:latin typeface="+mj-lt"/>
              </a:rPr>
              <a:t>SERVIZI AMMINISTRATIVI (</a:t>
            </a:r>
            <a:r>
              <a:rPr lang="it-IT" sz="900" dirty="0"/>
              <a:t>RDM/DATI e STATISTICHE)</a:t>
            </a:r>
            <a:endParaRPr lang="it-IT" sz="900" dirty="0">
              <a:latin typeface="+mj-lt"/>
            </a:endParaRP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massimiliano</a:t>
            </a:r>
            <a:r>
              <a:rPr lang="it-IT" sz="900" dirty="0">
                <a:latin typeface="+mj-lt"/>
              </a:rPr>
              <a:t> montanari)</a:t>
            </a:r>
          </a:p>
          <a:p>
            <a:pPr algn="ctr"/>
            <a:endParaRPr lang="it-IT" sz="900" dirty="0">
              <a:latin typeface="+mj-lt"/>
            </a:endParaRPr>
          </a:p>
        </p:txBody>
      </p:sp>
      <p:cxnSp>
        <p:nvCxnSpPr>
          <p:cNvPr id="50" name="Connettore 1 49"/>
          <p:cNvCxnSpPr/>
          <p:nvPr/>
        </p:nvCxnSpPr>
        <p:spPr>
          <a:xfrm flipV="1">
            <a:off x="475933" y="4156364"/>
            <a:ext cx="2049" cy="7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1 52"/>
          <p:cNvCxnSpPr>
            <a:cxnSpLocks/>
          </p:cNvCxnSpPr>
          <p:nvPr/>
        </p:nvCxnSpPr>
        <p:spPr>
          <a:xfrm flipH="1">
            <a:off x="1763002" y="1582607"/>
            <a:ext cx="1" cy="380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Connettore 1 58"/>
          <p:cNvCxnSpPr/>
          <p:nvPr/>
        </p:nvCxnSpPr>
        <p:spPr>
          <a:xfrm flipV="1">
            <a:off x="1907704" y="919029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5" name="Rectangle 24"/>
          <p:cNvSpPr>
            <a:spLocks noChangeArrowheads="1"/>
          </p:cNvSpPr>
          <p:nvPr/>
        </p:nvSpPr>
        <p:spPr bwMode="auto">
          <a:xfrm>
            <a:off x="4664888" y="4388633"/>
            <a:ext cx="4104456" cy="729524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REPORTISTICA:</a:t>
            </a:r>
            <a:endParaRPr lang="it-IT" sz="900" dirty="0"/>
          </a:p>
          <a:p>
            <a:r>
              <a:rPr lang="it-IT" sz="900" dirty="0"/>
              <a:t>- elaborazioni statistiche aziendali;</a:t>
            </a:r>
          </a:p>
          <a:p>
            <a:r>
              <a:rPr lang="it-IT" sz="900" dirty="0"/>
              <a:t>- reporting dati di gestione degli impianti di smaltimento/recupero/selezione e </a:t>
            </a:r>
          </a:p>
          <a:p>
            <a:r>
              <a:rPr lang="it-IT" sz="900" dirty="0"/>
              <a:t>- DGR 754/2012_ORSO_ARERA_ATERSIR .</a:t>
            </a:r>
          </a:p>
          <a:p>
            <a:endParaRPr lang="it-IT" sz="900" dirty="0"/>
          </a:p>
          <a:p>
            <a:r>
              <a:rPr lang="it-IT" sz="900" dirty="0"/>
              <a:t> </a:t>
            </a:r>
          </a:p>
        </p:txBody>
      </p:sp>
      <p:sp>
        <p:nvSpPr>
          <p:cNvPr id="32" name="_s3086">
            <a:extLst>
              <a:ext uri="{FF2B5EF4-FFF2-40B4-BE49-F238E27FC236}">
                <a16:creationId xmlns:a16="http://schemas.microsoft.com/office/drawing/2014/main" id="{6E95D733-C5B8-4C35-96C2-4455EA1436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841" y="1952956"/>
            <a:ext cx="2649755" cy="430850"/>
          </a:xfrm>
          <a:prstGeom prst="bracketPair">
            <a:avLst>
              <a:gd name="adj" fmla="val 0"/>
            </a:avLst>
          </a:prstGeom>
          <a:solidFill>
            <a:srgbClr val="00808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IMPIANTO DI SELEZIONE/DATI e STATISTICHE</a:t>
            </a:r>
          </a:p>
          <a:p>
            <a:pPr algn="ctr"/>
            <a:r>
              <a:rPr lang="it-IT" sz="900" dirty="0">
                <a:latin typeface="+mj-lt"/>
              </a:rPr>
              <a:t>(giulia buzzoni)</a:t>
            </a:r>
          </a:p>
        </p:txBody>
      </p:sp>
      <p:sp>
        <p:nvSpPr>
          <p:cNvPr id="36" name="Rectangle 24">
            <a:extLst>
              <a:ext uri="{FF2B5EF4-FFF2-40B4-BE49-F238E27FC236}">
                <a16:creationId xmlns:a16="http://schemas.microsoft.com/office/drawing/2014/main" id="{491F7258-AF17-4205-846E-756294A17E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5114" y="4388633"/>
            <a:ext cx="4080316" cy="888232"/>
          </a:xfrm>
          <a:prstGeom prst="rect">
            <a:avLst/>
          </a:prstGeom>
          <a:ln w="6350">
            <a:solidFill>
              <a:srgbClr val="C0C0C0"/>
            </a:solidFill>
            <a:miter lim="800000"/>
            <a:headEnd/>
            <a:tailEnd/>
          </a:ln>
          <a:effectLst/>
        </p:spPr>
        <p:style>
          <a:lnRef idx="0">
            <a:scrgbClr r="0" g="0" b="0"/>
          </a:lnRef>
          <a:fillRef idx="1003">
            <a:schemeClr val="lt1"/>
          </a:fillRef>
          <a:effectRef idx="0">
            <a:scrgbClr r="0" g="0" b="0"/>
          </a:effectRef>
          <a:fontRef idx="major"/>
        </p:style>
        <p:txBody>
          <a:bodyPr tIns="91440" bIns="91440"/>
          <a:lstStyle/>
          <a:p>
            <a:r>
              <a:rPr lang="it-IT" sz="900" b="1" dirty="0"/>
              <a:t>IMPIANTO DI SELEZIONE/DATI e STATISTICHE:</a:t>
            </a:r>
            <a:endParaRPr lang="it-IT" sz="900" dirty="0"/>
          </a:p>
          <a:p>
            <a:r>
              <a:rPr lang="it-IT" sz="900" dirty="0"/>
              <a:t>- gestione degli aspetti contrattuali, rapporti con enti e consorzi di filiera;</a:t>
            </a:r>
          </a:p>
          <a:p>
            <a:r>
              <a:rPr lang="it-IT" sz="900" dirty="0"/>
              <a:t>- elaborazioni statistiche aziendali;</a:t>
            </a:r>
          </a:p>
          <a:p>
            <a:r>
              <a:rPr lang="it-IT" sz="900" dirty="0"/>
              <a:t>- reporting dati di gestione degli impianti di smaltimento/recupero/selezione e </a:t>
            </a:r>
          </a:p>
          <a:p>
            <a:r>
              <a:rPr lang="it-IT" sz="900" dirty="0"/>
              <a:t>- gestione amministrativa rifiuti in ingresso ed uscita impianto di selezione .</a:t>
            </a:r>
          </a:p>
          <a:p>
            <a:pPr marL="171450" indent="-171450">
              <a:buFontTx/>
              <a:buChar char="-"/>
            </a:pPr>
            <a:endParaRPr lang="it-IT" sz="900" b="1" dirty="0"/>
          </a:p>
          <a:p>
            <a:pPr marL="171450" indent="-171450">
              <a:buFontTx/>
              <a:buChar char="-"/>
            </a:pPr>
            <a:endParaRPr lang="it-IT" sz="900" dirty="0"/>
          </a:p>
          <a:p>
            <a:r>
              <a:rPr lang="it-IT" sz="900" dirty="0"/>
              <a:t> </a:t>
            </a:r>
          </a:p>
        </p:txBody>
      </p:sp>
      <p:sp>
        <p:nvSpPr>
          <p:cNvPr id="24" name="_s3086">
            <a:extLst>
              <a:ext uri="{FF2B5EF4-FFF2-40B4-BE49-F238E27FC236}">
                <a16:creationId xmlns:a16="http://schemas.microsoft.com/office/drawing/2014/main" id="{7C710A81-90AA-4E9F-AC9D-F50CFC5FF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968" y="2941131"/>
            <a:ext cx="3473318" cy="374377"/>
          </a:xfrm>
          <a:prstGeom prst="bracketPair">
            <a:avLst>
              <a:gd name="adj" fmla="val 0"/>
            </a:avLst>
          </a:prstGeom>
          <a:solidFill>
            <a:srgbClr val="FF6600">
              <a:alpha val="49804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endParaRPr lang="it-IT" sz="900" dirty="0">
              <a:latin typeface="+mj-lt"/>
            </a:endParaRPr>
          </a:p>
          <a:p>
            <a:pPr algn="ctr"/>
            <a:r>
              <a:rPr lang="it-IT" sz="900" dirty="0">
                <a:latin typeface="+mj-lt"/>
              </a:rPr>
              <a:t>SERVIZI AMMINISTRATIVI (VEICOLI/OFFICINA/ACQUISTI</a:t>
            </a:r>
            <a:r>
              <a:rPr lang="it-IT" sz="900" dirty="0"/>
              <a:t>)</a:t>
            </a:r>
            <a:endParaRPr lang="it-IT" sz="900" dirty="0">
              <a:latin typeface="+mj-lt"/>
            </a:endParaRPr>
          </a:p>
          <a:p>
            <a:pPr algn="ctr"/>
            <a:r>
              <a:rPr lang="it-IT" sz="900" dirty="0">
                <a:latin typeface="+mj-lt"/>
              </a:rPr>
              <a:t>interim (</a:t>
            </a:r>
            <a:r>
              <a:rPr lang="it-IT" sz="900" dirty="0" err="1">
                <a:latin typeface="+mj-lt"/>
              </a:rPr>
              <a:t>stefano</a:t>
            </a:r>
            <a:r>
              <a:rPr lang="it-IT" sz="900" dirty="0">
                <a:latin typeface="+mj-lt"/>
              </a:rPr>
              <a:t> </a:t>
            </a:r>
            <a:r>
              <a:rPr lang="it-IT" sz="900" dirty="0" err="1">
                <a:latin typeface="+mj-lt"/>
              </a:rPr>
              <a:t>govoni</a:t>
            </a:r>
            <a:r>
              <a:rPr lang="it-IT" sz="900" dirty="0">
                <a:latin typeface="+mj-lt"/>
              </a:rPr>
              <a:t>)</a:t>
            </a:r>
          </a:p>
          <a:p>
            <a:pPr algn="ctr"/>
            <a:endParaRPr lang="it-IT" sz="900" dirty="0">
              <a:latin typeface="+mj-lt"/>
            </a:endParaRPr>
          </a:p>
        </p:txBody>
      </p:sp>
      <p:cxnSp>
        <p:nvCxnSpPr>
          <p:cNvPr id="27" name="Connettore 1 52">
            <a:extLst>
              <a:ext uri="{FF2B5EF4-FFF2-40B4-BE49-F238E27FC236}">
                <a16:creationId xmlns:a16="http://schemas.microsoft.com/office/drawing/2014/main" id="{D9394CEB-38F4-410D-A045-AADD8BA306C3}"/>
              </a:ext>
            </a:extLst>
          </p:cNvPr>
          <p:cNvCxnSpPr>
            <a:cxnSpLocks/>
          </p:cNvCxnSpPr>
          <p:nvPr/>
        </p:nvCxnSpPr>
        <p:spPr>
          <a:xfrm flipH="1">
            <a:off x="4639676" y="3315508"/>
            <a:ext cx="1" cy="3808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ttore 1 58">
            <a:extLst>
              <a:ext uri="{FF2B5EF4-FFF2-40B4-BE49-F238E27FC236}">
                <a16:creationId xmlns:a16="http://schemas.microsoft.com/office/drawing/2014/main" id="{28ADD7E7-7CC7-417A-8F4D-BA6CC60E19C6}"/>
              </a:ext>
            </a:extLst>
          </p:cNvPr>
          <p:cNvCxnSpPr/>
          <p:nvPr/>
        </p:nvCxnSpPr>
        <p:spPr>
          <a:xfrm flipV="1">
            <a:off x="4521711" y="2686179"/>
            <a:ext cx="1888" cy="272829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_s3086">
            <a:extLst>
              <a:ext uri="{FF2B5EF4-FFF2-40B4-BE49-F238E27FC236}">
                <a16:creationId xmlns:a16="http://schemas.microsoft.com/office/drawing/2014/main" id="{0FF393D2-F990-4BF6-82C5-D9479539E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9515" y="3685857"/>
            <a:ext cx="2649755" cy="430850"/>
          </a:xfrm>
          <a:prstGeom prst="bracketPair">
            <a:avLst>
              <a:gd name="adj" fmla="val 0"/>
            </a:avLst>
          </a:prstGeom>
          <a:solidFill>
            <a:srgbClr val="FF6600">
              <a:alpha val="50000"/>
            </a:srgb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vert="horz" wrap="none" lIns="33530" tIns="16765" rIns="33530" bIns="16765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it-IT" sz="900" dirty="0">
                <a:latin typeface="+mj-lt"/>
              </a:rPr>
              <a:t>VEICOLI/OFFICINA/ACQUISTI</a:t>
            </a:r>
          </a:p>
          <a:p>
            <a:pPr algn="ctr"/>
            <a:r>
              <a:rPr lang="it-IT" sz="900" dirty="0">
                <a:latin typeface="+mj-lt"/>
              </a:rPr>
              <a:t>(giulia buzzoni)</a:t>
            </a:r>
          </a:p>
        </p:txBody>
      </p:sp>
    </p:spTree>
    <p:extLst>
      <p:ext uri="{BB962C8B-B14F-4D97-AF65-F5344CB8AC3E}">
        <p14:creationId xmlns:p14="http://schemas.microsoft.com/office/powerpoint/2010/main" val="673306082"/>
      </p:ext>
    </p:extLst>
  </p:cSld>
  <p:clrMapOvr>
    <a:masterClrMapping/>
  </p:clrMapOvr>
</p:sld>
</file>

<file path=ppt/theme/theme1.xml><?xml version="1.0" encoding="utf-8"?>
<a:theme xmlns:a="http://schemas.openxmlformats.org/drawingml/2006/main" name="ms_righthangorgcht_tp06256172">
  <a:themeElements>
    <a:clrScheme name="ms_righthangorgcht_tp0625617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s_righthangorgcht_tp0625617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_righthangorgcht_tp0625617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_righthangorgcht_tp0625617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s_righthangorgcht_tp0625617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rganigramma sporgente verso destra" id="{97CD1DDD-6139-4F49-B758-48A42442EFD6}" vid="{A928D17A-D73E-4A25-8DB4-A7C692275787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FA7964A-1DCF-4991-B949-9E440627CD1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organigramma AREA IMPIANTI 25-05-2017</Template>
  <TotalTime>1278</TotalTime>
  <Words>1612</Words>
  <Application>Microsoft Office PowerPoint</Application>
  <PresentationFormat>Presentazione su schermo (4:3)</PresentationFormat>
  <Paragraphs>235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9" baseType="lpstr">
      <vt:lpstr>Arial</vt:lpstr>
      <vt:lpstr>Calibri</vt:lpstr>
      <vt:lpstr>ms_righthangorgcht_tp06256172</vt:lpstr>
      <vt:lpstr>ORGANIGRAMMA/MANSIONARIO (MAGGIO 2020)</vt:lpstr>
      <vt:lpstr>ORGANIGRAMMA/MANSIONARIO (MAGGIO 2020)</vt:lpstr>
      <vt:lpstr>ORGANIGRAMMA/MANSIONARIO (MAGGIO 2020)</vt:lpstr>
      <vt:lpstr>ORGANIGRAMMA/MANSIONARIO (MAGGIO 2020)</vt:lpstr>
      <vt:lpstr>ORGANIGRAMMA/MANSIONARIO (MAGGIO 2020)</vt:lpstr>
      <vt:lpstr>ORGANIGRAMMA/MANSIONARIO (MAGGIO 2020)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ORGANIGRAMMA/MANSIONARIO (giugno 2017)</dc:title>
  <dc:subject/>
  <dc:creator>Stefano Govoni</dc:creator>
  <cp:keywords/>
  <dc:description/>
  <cp:lastModifiedBy>Stefano Govoni</cp:lastModifiedBy>
  <cp:revision>116</cp:revision>
  <cp:lastPrinted>2020-05-04T09:50:50Z</cp:lastPrinted>
  <dcterms:created xsi:type="dcterms:W3CDTF">2017-06-14T08:42:11Z</dcterms:created>
  <dcterms:modified xsi:type="dcterms:W3CDTF">2020-05-11T06:32:04Z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TC062561721040</vt:lpwstr>
  </property>
</Properties>
</file>